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 id="274" r:id="rId51"/>
    <p:sldId id="275" r:id="rId52"/>
    <p:sldId id="276" r:id="rId53"/>
    <p:sldId id="277" r:id="rId54"/>
    <p:sldId id="278" r:id="rId55"/>
    <p:sldId id="279" r:id="rId56"/>
    <p:sldId id="280" r:id="rId57"/>
    <p:sldId id="281" r:id="rId58"/>
    <p:sldId id="282" r:id="rId59"/>
    <p:sldId id="283" r:id="rId60"/>
    <p:sldId id="284" r:id="rId61"/>
    <p:sldId id="285" r:id="rId62"/>
    <p:sldId id="286" r:id="rId63"/>
    <p:sldId id="287" r:id="rId64"/>
    <p:sldId id="288" r:id="rId65"/>
    <p:sldId id="289" r:id="rId66"/>
    <p:sldId id="290" r:id="rId6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Quicksand" charset="1" panose="00000600000000000000"/>
      <p:regular r:id="rId10"/>
    </p:embeddedFont>
    <p:embeddedFont>
      <p:font typeface="Quicksand Bold" charset="1" panose="00000800000000000000"/>
      <p:regular r:id="rId11"/>
    </p:embeddedFont>
    <p:embeddedFont>
      <p:font typeface="Lato" charset="1" panose="020F0502020204030203"/>
      <p:regular r:id="rId12"/>
    </p:embeddedFont>
    <p:embeddedFont>
      <p:font typeface="Lato Bold" charset="1" panose="020F0502020204030203"/>
      <p:regular r:id="rId13"/>
    </p:embeddedFont>
    <p:embeddedFont>
      <p:font typeface="Lato Italics" charset="1" panose="020F0502020204030203"/>
      <p:regular r:id="rId14"/>
    </p:embeddedFont>
    <p:embeddedFont>
      <p:font typeface="Lato Bold Italics" charset="1" panose="020F0502020204030203"/>
      <p:regular r:id="rId15"/>
    </p:embeddedFont>
    <p:embeddedFont>
      <p:font typeface="Poppins ExtraBold" charset="1" panose="00000900000000000000"/>
      <p:regular r:id="rId16"/>
    </p:embeddedFont>
    <p:embeddedFont>
      <p:font typeface="Poppins ExtraBold Bold" charset="1" panose="00000A00000000000000"/>
      <p:regular r:id="rId17"/>
    </p:embeddedFont>
    <p:embeddedFont>
      <p:font typeface="Poppins ExtraBold Italics" charset="1" panose="00000900000000000000"/>
      <p:regular r:id="rId18"/>
    </p:embeddedFont>
    <p:embeddedFont>
      <p:font typeface="Poppins ExtraBold Bold Italics" charset="1" panose="00000A00000000000000"/>
      <p:regular r:id="rId19"/>
    </p:embeddedFont>
    <p:embeddedFont>
      <p:font typeface="Fira Sans Bold" charset="1" panose="020B0803050000020004"/>
      <p:regular r:id="rId20"/>
    </p:embeddedFont>
    <p:embeddedFont>
      <p:font typeface="Fira Sans Bold Bold" charset="1" panose="020B0903050000020004"/>
      <p:regular r:id="rId21"/>
    </p:embeddedFont>
    <p:embeddedFont>
      <p:font typeface="Fira Sans Bold Italics" charset="1" panose="020B0803050000020004"/>
      <p:regular r:id="rId22"/>
    </p:embeddedFont>
    <p:embeddedFont>
      <p:font typeface="Fira Sans Bold Bold Italics" charset="1" panose="020B0903050000020004"/>
      <p:regular r:id="rId23"/>
    </p:embeddedFont>
    <p:embeddedFont>
      <p:font typeface="Dekko" charset="1" panose="00000500000000000000"/>
      <p:regular r:id="rId24"/>
    </p:embeddedFont>
    <p:embeddedFont>
      <p:font typeface="Fira Sans Light" charset="1" panose="020B0403050000020004"/>
      <p:regular r:id="rId25"/>
    </p:embeddedFont>
    <p:embeddedFont>
      <p:font typeface="Fira Sans Light Bold" charset="1" panose="020B0503050000020004"/>
      <p:regular r:id="rId26"/>
    </p:embeddedFont>
    <p:embeddedFont>
      <p:font typeface="Fira Sans Light Italics" charset="1" panose="020B0403050000020004"/>
      <p:regular r:id="rId27"/>
    </p:embeddedFont>
    <p:embeddedFont>
      <p:font typeface="Fira Sans Light Bold Italics" charset="1" panose="020B0503050000020004"/>
      <p:regular r:id="rId28"/>
    </p:embeddedFont>
    <p:embeddedFont>
      <p:font typeface="Fira Sans Medium" charset="1" panose="020B0603050000020004"/>
      <p:regular r:id="rId29"/>
    </p:embeddedFont>
    <p:embeddedFont>
      <p:font typeface="Fira Sans Medium Bold" charset="1" panose="020B0603050000020004"/>
      <p:regular r:id="rId30"/>
    </p:embeddedFont>
    <p:embeddedFont>
      <p:font typeface="Fira Sans Medium Italics" charset="1" panose="020B0603050000020004"/>
      <p:regular r:id="rId31"/>
    </p:embeddedFont>
    <p:embeddedFont>
      <p:font typeface="Fira Sans Medium Bold Italics" charset="1" panose="020B0703050000020004"/>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46" Target="slides/slide14.xml" Type="http://schemas.openxmlformats.org/officeDocument/2006/relationships/slide"/><Relationship Id="rId47" Target="slides/slide15.xml" Type="http://schemas.openxmlformats.org/officeDocument/2006/relationships/slide"/><Relationship Id="rId48" Target="slides/slide16.xml" Type="http://schemas.openxmlformats.org/officeDocument/2006/relationships/slide"/><Relationship Id="rId49" Target="slides/slide17.xml" Type="http://schemas.openxmlformats.org/officeDocument/2006/relationships/slide"/><Relationship Id="rId5" Target="tableStyles.xml" Type="http://schemas.openxmlformats.org/officeDocument/2006/relationships/tableStyles"/><Relationship Id="rId50" Target="slides/slide18.xml" Type="http://schemas.openxmlformats.org/officeDocument/2006/relationships/slide"/><Relationship Id="rId51" Target="slides/slide19.xml" Type="http://schemas.openxmlformats.org/officeDocument/2006/relationships/slide"/><Relationship Id="rId52" Target="slides/slide20.xml" Type="http://schemas.openxmlformats.org/officeDocument/2006/relationships/slide"/><Relationship Id="rId53" Target="slides/slide21.xml" Type="http://schemas.openxmlformats.org/officeDocument/2006/relationships/slide"/><Relationship Id="rId54" Target="slides/slide22.xml" Type="http://schemas.openxmlformats.org/officeDocument/2006/relationships/slide"/><Relationship Id="rId55" Target="slides/slide23.xml" Type="http://schemas.openxmlformats.org/officeDocument/2006/relationships/slide"/><Relationship Id="rId56" Target="slides/slide24.xml" Type="http://schemas.openxmlformats.org/officeDocument/2006/relationships/slide"/><Relationship Id="rId57" Target="slides/slide25.xml" Type="http://schemas.openxmlformats.org/officeDocument/2006/relationships/slide"/><Relationship Id="rId58" Target="slides/slide26.xml" Type="http://schemas.openxmlformats.org/officeDocument/2006/relationships/slide"/><Relationship Id="rId59" Target="slides/slide27.xml" Type="http://schemas.openxmlformats.org/officeDocument/2006/relationships/slide"/><Relationship Id="rId6" Target="fonts/font6.fntdata" Type="http://schemas.openxmlformats.org/officeDocument/2006/relationships/font"/><Relationship Id="rId60" Target="slides/slide28.xml" Type="http://schemas.openxmlformats.org/officeDocument/2006/relationships/slide"/><Relationship Id="rId61" Target="slides/slide29.xml" Type="http://schemas.openxmlformats.org/officeDocument/2006/relationships/slide"/><Relationship Id="rId62" Target="slides/slide30.xml" Type="http://schemas.openxmlformats.org/officeDocument/2006/relationships/slide"/><Relationship Id="rId63" Target="slides/slide31.xml" Type="http://schemas.openxmlformats.org/officeDocument/2006/relationships/slide"/><Relationship Id="rId64" Target="slides/slide32.xml" Type="http://schemas.openxmlformats.org/officeDocument/2006/relationships/slide"/><Relationship Id="rId65" Target="slides/slide33.xml" Type="http://schemas.openxmlformats.org/officeDocument/2006/relationships/slide"/><Relationship Id="rId66" Target="slides/slide34.xml" Type="http://schemas.openxmlformats.org/officeDocument/2006/relationships/slide"/><Relationship Id="rId67" Target="slides/slide35.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12" Target="../media/image48.png" Type="http://schemas.openxmlformats.org/officeDocument/2006/relationships/image"/><Relationship Id="rId13" Target="../media/image49.svg" Type="http://schemas.openxmlformats.org/officeDocument/2006/relationships/image"/><Relationship Id="rId14" Target="../media/image50.png" Type="http://schemas.openxmlformats.org/officeDocument/2006/relationships/image"/><Relationship Id="rId15" Target="../media/image51.svg" Type="http://schemas.openxmlformats.org/officeDocument/2006/relationships/image"/><Relationship Id="rId16" Target="../media/image52.png" Type="http://schemas.openxmlformats.org/officeDocument/2006/relationships/image"/><Relationship Id="rId17" Target="../media/image53.svg" Type="http://schemas.openxmlformats.org/officeDocument/2006/relationships/image"/><Relationship Id="rId18" Target="../media/image54.png" Type="http://schemas.openxmlformats.org/officeDocument/2006/relationships/image"/><Relationship Id="rId19" Target="../media/image55.sv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765772"/>
            <a:ext cx="11180827" cy="4004466"/>
          </a:xfrm>
          <a:prstGeom prst="rect">
            <a:avLst/>
          </a:prstGeom>
        </p:spPr>
        <p:txBody>
          <a:bodyPr anchor="t" rtlCol="false" tIns="0" lIns="0" bIns="0" rIns="0">
            <a:spAutoFit/>
          </a:bodyPr>
          <a:lstStyle/>
          <a:p>
            <a:pPr>
              <a:lnSpc>
                <a:spcPts val="10718"/>
              </a:lnSpc>
            </a:pPr>
            <a:r>
              <a:rPr lang="en-US" sz="7145" spc="214">
                <a:solidFill>
                  <a:srgbClr val="1836B2"/>
                </a:solidFill>
                <a:latin typeface="Fira Sans Bold"/>
              </a:rPr>
              <a:t>ĐỀ TÀI 17: XÂY DỰNG PHẦN MỀM QUẢN LÝ NGÂN HÀNG</a:t>
            </a:r>
          </a:p>
        </p:txBody>
      </p:sp>
      <p:sp>
        <p:nvSpPr>
          <p:cNvPr name="TextBox 3" id="3"/>
          <p:cNvSpPr txBox="true"/>
          <p:nvPr/>
        </p:nvSpPr>
        <p:spPr>
          <a:xfrm rot="0">
            <a:off x="1028700" y="6955162"/>
            <a:ext cx="4982739" cy="1038225"/>
          </a:xfrm>
          <a:prstGeom prst="rect">
            <a:avLst/>
          </a:prstGeom>
        </p:spPr>
        <p:txBody>
          <a:bodyPr anchor="t" rtlCol="false" tIns="0" lIns="0" bIns="0" rIns="0">
            <a:spAutoFit/>
          </a:bodyPr>
          <a:lstStyle/>
          <a:p>
            <a:pPr>
              <a:lnSpc>
                <a:spcPts val="8400"/>
              </a:lnSpc>
            </a:pPr>
            <a:r>
              <a:rPr lang="en-US" sz="6000" spc="179">
                <a:solidFill>
                  <a:srgbClr val="000000"/>
                </a:solidFill>
                <a:latin typeface="Fira Sans Light Bold"/>
              </a:rPr>
              <a:t>NHÓM 3</a:t>
            </a:r>
          </a:p>
        </p:txBody>
      </p:sp>
      <p:sp>
        <p:nvSpPr>
          <p:cNvPr name="TextBox 4" id="4"/>
          <p:cNvSpPr txBox="true"/>
          <p:nvPr/>
        </p:nvSpPr>
        <p:spPr>
          <a:xfrm rot="0">
            <a:off x="12627021" y="952500"/>
            <a:ext cx="4632279" cy="606425"/>
          </a:xfrm>
          <a:prstGeom prst="rect">
            <a:avLst/>
          </a:prstGeom>
        </p:spPr>
        <p:txBody>
          <a:bodyPr anchor="t" rtlCol="false" tIns="0" lIns="0" bIns="0" rIns="0">
            <a:spAutoFit/>
          </a:bodyPr>
          <a:lstStyle/>
          <a:p>
            <a:pPr algn="r">
              <a:lnSpc>
                <a:spcPts val="4900"/>
              </a:lnSpc>
            </a:pPr>
            <a:r>
              <a:rPr lang="en-US" sz="3500" spc="105">
                <a:solidFill>
                  <a:srgbClr val="A066CB"/>
                </a:solidFill>
                <a:latin typeface="Fira Sans Medium Bold"/>
              </a:rPr>
              <a:t>April , 27 2023</a:t>
            </a:r>
          </a:p>
        </p:txBody>
      </p:sp>
      <p:grpSp>
        <p:nvGrpSpPr>
          <p:cNvPr name="Group 5" id="5"/>
          <p:cNvGrpSpPr/>
          <p:nvPr/>
        </p:nvGrpSpPr>
        <p:grpSpPr>
          <a:xfrm rot="0">
            <a:off x="8232789" y="7536187"/>
            <a:ext cx="7953476" cy="6888453"/>
            <a:chOff x="0" y="0"/>
            <a:chExt cx="6202680" cy="5372100"/>
          </a:xfrm>
        </p:grpSpPr>
        <p:sp>
          <p:nvSpPr>
            <p:cNvPr name="Freeform 6" id="6"/>
            <p:cNvSpPr/>
            <p:nvPr/>
          </p:nvSpPr>
          <p:spPr>
            <a:xfrm flipH="false" flipV="false">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7" id="7"/>
          <p:cNvGrpSpPr/>
          <p:nvPr/>
        </p:nvGrpSpPr>
        <p:grpSpPr>
          <a:xfrm rot="0">
            <a:off x="14153591" y="4091960"/>
            <a:ext cx="7953476" cy="6888453"/>
            <a:chOff x="0" y="0"/>
            <a:chExt cx="6202680" cy="5372100"/>
          </a:xfrm>
        </p:grpSpPr>
        <p:sp>
          <p:nvSpPr>
            <p:cNvPr name="Freeform 8" id="8"/>
            <p:cNvSpPr/>
            <p:nvPr/>
          </p:nvSpPr>
          <p:spPr>
            <a:xfrm flipH="false" flipV="false">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grpSp>
        <p:nvGrpSpPr>
          <p:cNvPr name="Group 9" id="9"/>
          <p:cNvGrpSpPr/>
          <p:nvPr/>
        </p:nvGrpSpPr>
        <p:grpSpPr>
          <a:xfrm rot="0">
            <a:off x="1028700" y="1028700"/>
            <a:ext cx="3525310" cy="571427"/>
            <a:chOff x="0" y="0"/>
            <a:chExt cx="4700413" cy="761903"/>
          </a:xfrm>
        </p:grpSpPr>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false" flipV="false" rot="0">
              <a:off x="0" y="0"/>
              <a:ext cx="1334407" cy="761903"/>
            </a:xfrm>
            <a:prstGeom prst="rect">
              <a:avLst/>
            </a:prstGeom>
          </p:spPr>
        </p:pic>
        <p:sp>
          <p:nvSpPr>
            <p:cNvPr name="TextBox 11" id="11"/>
            <p:cNvSpPr txBox="true"/>
            <p:nvPr/>
          </p:nvSpPr>
          <p:spPr>
            <a:xfrm rot="0">
              <a:off x="1736592" y="29998"/>
              <a:ext cx="2963821" cy="644756"/>
            </a:xfrm>
            <a:prstGeom prst="rect">
              <a:avLst/>
            </a:prstGeom>
          </p:spPr>
          <p:txBody>
            <a:bodyPr anchor="t" rtlCol="false" tIns="0" lIns="0" bIns="0" rIns="0">
              <a:spAutoFit/>
            </a:bodyPr>
            <a:lstStyle/>
            <a:p>
              <a:pPr>
                <a:lnSpc>
                  <a:spcPts val="4059"/>
                </a:lnSpc>
                <a:spcBef>
                  <a:spcPct val="0"/>
                </a:spcBef>
              </a:pPr>
              <a:r>
                <a:rPr lang="en-US" sz="2899">
                  <a:solidFill>
                    <a:srgbClr val="000000"/>
                  </a:solidFill>
                  <a:latin typeface="Fira Sans Bold"/>
                </a:rPr>
                <a:t>BANK</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B4A9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000566" y="-2978138"/>
            <a:ext cx="14009607" cy="13959393"/>
          </a:xfrm>
          <a:prstGeom prst="rect">
            <a:avLst/>
          </a:prstGeom>
        </p:spPr>
      </p:pic>
      <p:sp>
        <p:nvSpPr>
          <p:cNvPr name="TextBox 3" id="3"/>
          <p:cNvSpPr txBox="true"/>
          <p:nvPr/>
        </p:nvSpPr>
        <p:spPr>
          <a:xfrm rot="0">
            <a:off x="1472987" y="412282"/>
            <a:ext cx="13495563" cy="1061386"/>
          </a:xfrm>
          <a:prstGeom prst="rect">
            <a:avLst/>
          </a:prstGeom>
        </p:spPr>
        <p:txBody>
          <a:bodyPr anchor="t" rtlCol="false" tIns="0" lIns="0" bIns="0" rIns="0">
            <a:spAutoFit/>
          </a:bodyPr>
          <a:lstStyle/>
          <a:p>
            <a:pPr algn="just">
              <a:lnSpc>
                <a:spcPts val="8838"/>
              </a:lnSpc>
            </a:pPr>
            <a:r>
              <a:rPr lang="en-US" sz="5892" spc="176">
                <a:solidFill>
                  <a:srgbClr val="FFFFFF"/>
                </a:solidFill>
                <a:latin typeface="Fira Sans Bold Bold"/>
              </a:rPr>
              <a:t>2.1: CÁC CHỨC NĂNG CỦA HỆ THỐNG.</a:t>
            </a:r>
          </a:p>
        </p:txBody>
      </p:sp>
      <p:sp>
        <p:nvSpPr>
          <p:cNvPr name="TextBox 4" id="4"/>
          <p:cNvSpPr txBox="true"/>
          <p:nvPr/>
        </p:nvSpPr>
        <p:spPr>
          <a:xfrm rot="0">
            <a:off x="1028700" y="2078038"/>
            <a:ext cx="14384137" cy="4772025"/>
          </a:xfrm>
          <a:prstGeom prst="rect">
            <a:avLst/>
          </a:prstGeom>
        </p:spPr>
        <p:txBody>
          <a:bodyPr anchor="t" rtlCol="false" tIns="0" lIns="0" bIns="0" rIns="0">
            <a:spAutoFit/>
          </a:bodyPr>
          <a:lstStyle/>
          <a:p>
            <a:pPr algn="just" marL="971550" indent="-485775" lvl="1">
              <a:lnSpc>
                <a:spcPts val="6299"/>
              </a:lnSpc>
              <a:buFont typeface="Arial"/>
              <a:buChar char="•"/>
            </a:pPr>
            <a:r>
              <a:rPr lang="en-US" sz="4500">
                <a:solidFill>
                  <a:srgbClr val="FFFFFF"/>
                </a:solidFill>
                <a:latin typeface="Lato"/>
              </a:rPr>
              <a:t>Chức năng quản lý tài khoản.</a:t>
            </a:r>
          </a:p>
          <a:p>
            <a:pPr algn="just" marL="971550" indent="-485775" lvl="1">
              <a:lnSpc>
                <a:spcPts val="6299"/>
              </a:lnSpc>
              <a:buFont typeface="Arial"/>
              <a:buChar char="•"/>
            </a:pPr>
            <a:r>
              <a:rPr lang="en-US" sz="4500">
                <a:solidFill>
                  <a:srgbClr val="FFFFFF"/>
                </a:solidFill>
                <a:latin typeface="Lato"/>
              </a:rPr>
              <a:t>Chức năng giao dịch.</a:t>
            </a:r>
          </a:p>
          <a:p>
            <a:pPr algn="just" marL="971550" indent="-485775" lvl="1">
              <a:lnSpc>
                <a:spcPts val="6299"/>
              </a:lnSpc>
              <a:buFont typeface="Arial"/>
              <a:buChar char="•"/>
            </a:pPr>
            <a:r>
              <a:rPr lang="en-US" sz="4500">
                <a:solidFill>
                  <a:srgbClr val="FFFFFF"/>
                </a:solidFill>
                <a:latin typeface="Lato"/>
              </a:rPr>
              <a:t>Chức năng xem lịch giao dịch</a:t>
            </a:r>
          </a:p>
          <a:p>
            <a:pPr algn="just" marL="971550" indent="-485775" lvl="1">
              <a:lnSpc>
                <a:spcPts val="6299"/>
              </a:lnSpc>
              <a:buFont typeface="Arial"/>
              <a:buChar char="•"/>
            </a:pPr>
            <a:r>
              <a:rPr lang="en-US" sz="4500">
                <a:solidFill>
                  <a:srgbClr val="FFFFFF"/>
                </a:solidFill>
                <a:latin typeface="Lato"/>
              </a:rPr>
              <a:t>Chức năng tiết kiệm.</a:t>
            </a:r>
          </a:p>
          <a:p>
            <a:pPr algn="just" marL="971550" indent="-485775" lvl="1">
              <a:lnSpc>
                <a:spcPts val="6299"/>
              </a:lnSpc>
              <a:buFont typeface="Arial"/>
              <a:buChar char="•"/>
            </a:pPr>
            <a:r>
              <a:rPr lang="en-US" sz="4500">
                <a:solidFill>
                  <a:srgbClr val="FFFFFF"/>
                </a:solidFill>
                <a:latin typeface="Lato"/>
              </a:rPr>
              <a:t>Chức năng quản lý khách hàng.</a:t>
            </a:r>
          </a:p>
          <a:p>
            <a:pPr algn="just" marL="971550" indent="-485775" lvl="1">
              <a:lnSpc>
                <a:spcPts val="6299"/>
              </a:lnSpc>
              <a:buFont typeface="Arial"/>
              <a:buChar char="•"/>
            </a:pPr>
            <a:r>
              <a:rPr lang="en-US" sz="4500">
                <a:solidFill>
                  <a:srgbClr val="FFFFFF"/>
                </a:solidFill>
                <a:latin typeface="Lato"/>
              </a:rPr>
              <a:t>Chức năng thống kê.</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B4A9D"/>
        </a:solidFill>
      </p:bgPr>
    </p:bg>
    <p:spTree>
      <p:nvGrpSpPr>
        <p:cNvPr id="1" name=""/>
        <p:cNvGrpSpPr/>
        <p:nvPr/>
      </p:nvGrpSpPr>
      <p:grpSpPr>
        <a:xfrm>
          <a:off x="0" y="0"/>
          <a:ext cx="0" cy="0"/>
          <a:chOff x="0" y="0"/>
          <a:chExt cx="0" cy="0"/>
        </a:xfrm>
      </p:grpSpPr>
      <p:sp>
        <p:nvSpPr>
          <p:cNvPr name="TextBox 2" id="2"/>
          <p:cNvSpPr txBox="true"/>
          <p:nvPr/>
        </p:nvSpPr>
        <p:spPr>
          <a:xfrm rot="0">
            <a:off x="680641" y="210009"/>
            <a:ext cx="15734923" cy="1061386"/>
          </a:xfrm>
          <a:prstGeom prst="rect">
            <a:avLst/>
          </a:prstGeom>
        </p:spPr>
        <p:txBody>
          <a:bodyPr anchor="t" rtlCol="false" tIns="0" lIns="0" bIns="0" rIns="0">
            <a:spAutoFit/>
          </a:bodyPr>
          <a:lstStyle/>
          <a:p>
            <a:pPr algn="just">
              <a:lnSpc>
                <a:spcPts val="8838"/>
              </a:lnSpc>
            </a:pPr>
            <a:r>
              <a:rPr lang="en-US" sz="5892" spc="176">
                <a:solidFill>
                  <a:srgbClr val="FFFFFF"/>
                </a:solidFill>
                <a:latin typeface="Fira Sans Bold Bold"/>
              </a:rPr>
              <a:t>2.2: CÁC GIAO DIỆN CÓ TRONG HỆ THỐNG.</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761989" y="-3259022"/>
            <a:ext cx="7307151" cy="7280961"/>
          </a:xfrm>
          <a:prstGeom prst="rect">
            <a:avLst/>
          </a:prstGeom>
        </p:spPr>
      </p:pic>
      <p:sp>
        <p:nvSpPr>
          <p:cNvPr name="TextBox 4" id="4"/>
          <p:cNvSpPr txBox="true"/>
          <p:nvPr/>
        </p:nvSpPr>
        <p:spPr>
          <a:xfrm rot="0">
            <a:off x="680641" y="1285875"/>
            <a:ext cx="14384137" cy="7172325"/>
          </a:xfrm>
          <a:prstGeom prst="rect">
            <a:avLst/>
          </a:prstGeom>
        </p:spPr>
        <p:txBody>
          <a:bodyPr anchor="t" rtlCol="false" tIns="0" lIns="0" bIns="0" rIns="0">
            <a:spAutoFit/>
          </a:bodyPr>
          <a:lstStyle/>
          <a:p>
            <a:pPr algn="just" marL="971550" indent="-485775" lvl="1">
              <a:lnSpc>
                <a:spcPts val="6299"/>
              </a:lnSpc>
              <a:buFont typeface="Arial"/>
              <a:buChar char="•"/>
            </a:pPr>
            <a:r>
              <a:rPr lang="en-US" sz="4500">
                <a:solidFill>
                  <a:srgbClr val="FFFFFF"/>
                </a:solidFill>
                <a:latin typeface="Lato"/>
              </a:rPr>
              <a:t>Form đăng ký.</a:t>
            </a:r>
          </a:p>
          <a:p>
            <a:pPr algn="just" marL="971550" indent="-485775" lvl="1">
              <a:lnSpc>
                <a:spcPts val="6299"/>
              </a:lnSpc>
              <a:buFont typeface="Arial"/>
              <a:buChar char="•"/>
            </a:pPr>
            <a:r>
              <a:rPr lang="en-US" sz="4500">
                <a:solidFill>
                  <a:srgbClr val="FFFFFF"/>
                </a:solidFill>
                <a:latin typeface="Lato"/>
              </a:rPr>
              <a:t>Form đăng nhập.</a:t>
            </a:r>
          </a:p>
          <a:p>
            <a:pPr algn="just" marL="971550" indent="-485775" lvl="1">
              <a:lnSpc>
                <a:spcPts val="6299"/>
              </a:lnSpc>
              <a:buFont typeface="Arial"/>
              <a:buChar char="•"/>
            </a:pPr>
            <a:r>
              <a:rPr lang="en-US" sz="4500">
                <a:solidFill>
                  <a:srgbClr val="FFFFFF"/>
                </a:solidFill>
                <a:latin typeface="Lato"/>
              </a:rPr>
              <a:t>Form quên mật khẩu.</a:t>
            </a:r>
          </a:p>
          <a:p>
            <a:pPr algn="just" marL="971550" indent="-485775" lvl="1">
              <a:lnSpc>
                <a:spcPts val="6299"/>
              </a:lnSpc>
              <a:buFont typeface="Arial"/>
              <a:buChar char="•"/>
            </a:pPr>
            <a:r>
              <a:rPr lang="en-US" sz="4500">
                <a:solidFill>
                  <a:srgbClr val="FFFFFF"/>
                </a:solidFill>
                <a:latin typeface="Lato"/>
              </a:rPr>
              <a:t>Form trang chủ.</a:t>
            </a:r>
          </a:p>
          <a:p>
            <a:pPr algn="just" marL="971550" indent="-485775" lvl="1">
              <a:lnSpc>
                <a:spcPts val="6299"/>
              </a:lnSpc>
              <a:buFont typeface="Arial"/>
              <a:buChar char="•"/>
            </a:pPr>
            <a:r>
              <a:rPr lang="en-US" sz="4500">
                <a:solidFill>
                  <a:srgbClr val="FFFFFF"/>
                </a:solidFill>
                <a:latin typeface="Lato"/>
              </a:rPr>
              <a:t>Form giao dịch.</a:t>
            </a:r>
          </a:p>
          <a:p>
            <a:pPr algn="just" marL="971550" indent="-485775" lvl="1">
              <a:lnSpc>
                <a:spcPts val="6299"/>
              </a:lnSpc>
              <a:buFont typeface="Arial"/>
              <a:buChar char="•"/>
            </a:pPr>
            <a:r>
              <a:rPr lang="en-US" sz="4500">
                <a:solidFill>
                  <a:srgbClr val="FFFFFF"/>
                </a:solidFill>
                <a:latin typeface="Lato"/>
              </a:rPr>
              <a:t>Form tiết kiệm.</a:t>
            </a:r>
          </a:p>
          <a:p>
            <a:pPr algn="just" marL="971550" indent="-485775" lvl="1">
              <a:lnSpc>
                <a:spcPts val="6299"/>
              </a:lnSpc>
              <a:buFont typeface="Arial"/>
              <a:buChar char="•"/>
            </a:pPr>
            <a:r>
              <a:rPr lang="en-US" sz="4500">
                <a:solidFill>
                  <a:srgbClr val="FFFFFF"/>
                </a:solidFill>
                <a:latin typeface="Lato"/>
              </a:rPr>
              <a:t>Form lịch sử giao dịch.</a:t>
            </a:r>
          </a:p>
          <a:p>
            <a:pPr algn="just" marL="971550" indent="-485775" lvl="1">
              <a:lnSpc>
                <a:spcPts val="6299"/>
              </a:lnSpc>
              <a:buFont typeface="Arial"/>
              <a:buChar char="•"/>
            </a:pPr>
            <a:r>
              <a:rPr lang="en-US" sz="4500">
                <a:solidFill>
                  <a:srgbClr val="FFFFFF"/>
                </a:solidFill>
                <a:latin typeface="Lato"/>
              </a:rPr>
              <a:t>Form báo cáo.</a:t>
            </a:r>
          </a:p>
          <a:p>
            <a:pPr algn="just" marL="971550" indent="-485775" lvl="1">
              <a:lnSpc>
                <a:spcPts val="6299"/>
              </a:lnSpc>
              <a:buFont typeface="Arial"/>
              <a:buChar char="•"/>
            </a:pPr>
            <a:r>
              <a:rPr lang="en-US" sz="4500">
                <a:solidFill>
                  <a:srgbClr val="FFFFFF"/>
                </a:solidFill>
                <a:latin typeface="Lato"/>
              </a:rPr>
              <a:t>Form quản lý khách hàng.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B4A9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524" t="1896" r="0" b="3282"/>
          <a:stretch>
            <a:fillRect/>
          </a:stretch>
        </p:blipFill>
        <p:spPr>
          <a:xfrm flipH="false" flipV="false" rot="0">
            <a:off x="1798888" y="1473668"/>
            <a:ext cx="14690223" cy="8364730"/>
          </a:xfrm>
          <a:prstGeom prst="rect">
            <a:avLst/>
          </a:prstGeom>
        </p:spPr>
      </p:pic>
      <p:sp>
        <p:nvSpPr>
          <p:cNvPr name="TextBox 3" id="3"/>
          <p:cNvSpPr txBox="true"/>
          <p:nvPr/>
        </p:nvSpPr>
        <p:spPr>
          <a:xfrm rot="0">
            <a:off x="1028700" y="169245"/>
            <a:ext cx="6882443" cy="920415"/>
          </a:xfrm>
          <a:prstGeom prst="rect">
            <a:avLst/>
          </a:prstGeom>
        </p:spPr>
        <p:txBody>
          <a:bodyPr anchor="t" rtlCol="false" tIns="0" lIns="0" bIns="0" rIns="0">
            <a:spAutoFit/>
          </a:bodyPr>
          <a:lstStyle/>
          <a:p>
            <a:pPr algn="just">
              <a:lnSpc>
                <a:spcPts val="7638"/>
              </a:lnSpc>
            </a:pPr>
            <a:r>
              <a:rPr lang="en-US" sz="5092" spc="152">
                <a:solidFill>
                  <a:srgbClr val="FFFFFF"/>
                </a:solidFill>
                <a:latin typeface="Fira Sans Bold Bold"/>
              </a:rPr>
              <a:t>2.3: MÔ HÌNH LỚP.</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B4A9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00" t="4003" r="0" b="2566"/>
          <a:stretch>
            <a:fillRect/>
          </a:stretch>
        </p:blipFill>
        <p:spPr>
          <a:xfrm flipH="false" flipV="false" rot="0">
            <a:off x="3476536" y="1849169"/>
            <a:ext cx="10593990" cy="7761997"/>
          </a:xfrm>
          <a:prstGeom prst="rect">
            <a:avLst/>
          </a:prstGeom>
        </p:spPr>
      </p:pic>
      <p:sp>
        <p:nvSpPr>
          <p:cNvPr name="TextBox 3" id="3"/>
          <p:cNvSpPr txBox="true"/>
          <p:nvPr/>
        </p:nvSpPr>
        <p:spPr>
          <a:xfrm rot="0">
            <a:off x="1028700" y="169245"/>
            <a:ext cx="9782934" cy="920415"/>
          </a:xfrm>
          <a:prstGeom prst="rect">
            <a:avLst/>
          </a:prstGeom>
        </p:spPr>
        <p:txBody>
          <a:bodyPr anchor="t" rtlCol="false" tIns="0" lIns="0" bIns="0" rIns="0">
            <a:spAutoFit/>
          </a:bodyPr>
          <a:lstStyle/>
          <a:p>
            <a:pPr algn="just">
              <a:lnSpc>
                <a:spcPts val="7638"/>
              </a:lnSpc>
            </a:pPr>
            <a:r>
              <a:rPr lang="en-US" sz="5092" spc="152">
                <a:solidFill>
                  <a:srgbClr val="FFFFFF"/>
                </a:solidFill>
                <a:latin typeface="Fira Sans Bold Bold"/>
              </a:rPr>
              <a:t>2.4: MÔ HÌNH CƠ SỞ DỮ LIỆU</a:t>
            </a:r>
          </a:p>
        </p:txBody>
      </p:sp>
      <p:sp>
        <p:nvSpPr>
          <p:cNvPr name="TextBox 4" id="4"/>
          <p:cNvSpPr txBox="true"/>
          <p:nvPr/>
        </p:nvSpPr>
        <p:spPr>
          <a:xfrm rot="0">
            <a:off x="2005756" y="1083994"/>
            <a:ext cx="5833666" cy="688974"/>
          </a:xfrm>
          <a:prstGeom prst="rect">
            <a:avLst/>
          </a:prstGeom>
        </p:spPr>
        <p:txBody>
          <a:bodyPr anchor="t" rtlCol="false" tIns="0" lIns="0" bIns="0" rIns="0">
            <a:spAutoFit/>
          </a:bodyPr>
          <a:lstStyle/>
          <a:p>
            <a:pPr algn="ctr" marL="863606" indent="-431803" lvl="1">
              <a:lnSpc>
                <a:spcPts val="5600"/>
              </a:lnSpc>
              <a:buFont typeface="Arial"/>
              <a:buChar char="•"/>
            </a:pPr>
            <a:r>
              <a:rPr lang="en-US" sz="4000">
                <a:solidFill>
                  <a:srgbClr val="FFFFFF"/>
                </a:solidFill>
                <a:latin typeface="Lato"/>
              </a:rPr>
              <a:t>Lược đồ cơ sở dữ liệu:</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B4A9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22" t="1016" r="522" b="1326"/>
          <a:stretch>
            <a:fillRect/>
          </a:stretch>
        </p:blipFill>
        <p:spPr>
          <a:xfrm flipH="false" flipV="false" rot="0">
            <a:off x="2398193" y="1714500"/>
            <a:ext cx="13702349" cy="7933218"/>
          </a:xfrm>
          <a:prstGeom prst="rect">
            <a:avLst/>
          </a:prstGeom>
        </p:spPr>
      </p:pic>
      <p:sp>
        <p:nvSpPr>
          <p:cNvPr name="TextBox 3" id="3"/>
          <p:cNvSpPr txBox="true"/>
          <p:nvPr/>
        </p:nvSpPr>
        <p:spPr>
          <a:xfrm rot="0">
            <a:off x="1028700" y="169245"/>
            <a:ext cx="9782934" cy="920415"/>
          </a:xfrm>
          <a:prstGeom prst="rect">
            <a:avLst/>
          </a:prstGeom>
        </p:spPr>
        <p:txBody>
          <a:bodyPr anchor="t" rtlCol="false" tIns="0" lIns="0" bIns="0" rIns="0">
            <a:spAutoFit/>
          </a:bodyPr>
          <a:lstStyle/>
          <a:p>
            <a:pPr algn="just">
              <a:lnSpc>
                <a:spcPts val="7638"/>
              </a:lnSpc>
            </a:pPr>
            <a:r>
              <a:rPr lang="en-US" sz="5092" spc="152">
                <a:solidFill>
                  <a:srgbClr val="FFFFFF"/>
                </a:solidFill>
                <a:latin typeface="Fira Sans Bold Bold"/>
              </a:rPr>
              <a:t>2.4: MÔ HÌNH CƠ SỞ DỮ LIỆU</a:t>
            </a:r>
          </a:p>
        </p:txBody>
      </p:sp>
      <p:sp>
        <p:nvSpPr>
          <p:cNvPr name="TextBox 4" id="4"/>
          <p:cNvSpPr txBox="true"/>
          <p:nvPr/>
        </p:nvSpPr>
        <p:spPr>
          <a:xfrm rot="0">
            <a:off x="1060500" y="942975"/>
            <a:ext cx="8743752" cy="771525"/>
          </a:xfrm>
          <a:prstGeom prst="rect">
            <a:avLst/>
          </a:prstGeom>
        </p:spPr>
        <p:txBody>
          <a:bodyPr anchor="t" rtlCol="false" tIns="0" lIns="0" bIns="0" rIns="0">
            <a:spAutoFit/>
          </a:bodyPr>
          <a:lstStyle/>
          <a:p>
            <a:pPr algn="ctr" marL="971550" indent="-485775" lvl="1">
              <a:lnSpc>
                <a:spcPts val="6299"/>
              </a:lnSpc>
              <a:buFont typeface="Arial"/>
              <a:buChar char="•"/>
            </a:pPr>
            <a:r>
              <a:rPr lang="en-US" sz="4500">
                <a:solidFill>
                  <a:srgbClr val="FFFFFF"/>
                </a:solidFill>
                <a:latin typeface="Lato"/>
              </a:rPr>
              <a:t>Mô hình cơ sở dữ liệu quan hệ:</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B4A9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136" t="0" r="1799" b="0"/>
          <a:stretch>
            <a:fillRect/>
          </a:stretch>
        </p:blipFill>
        <p:spPr>
          <a:xfrm flipH="false" flipV="false" rot="0">
            <a:off x="650164" y="2800982"/>
            <a:ext cx="16987671" cy="4685037"/>
          </a:xfrm>
          <a:prstGeom prst="rect">
            <a:avLst/>
          </a:prstGeom>
        </p:spPr>
      </p:pic>
      <p:sp>
        <p:nvSpPr>
          <p:cNvPr name="TextBox 3" id="3"/>
          <p:cNvSpPr txBox="true"/>
          <p:nvPr/>
        </p:nvSpPr>
        <p:spPr>
          <a:xfrm rot="0">
            <a:off x="650164" y="492292"/>
            <a:ext cx="9782934" cy="920415"/>
          </a:xfrm>
          <a:prstGeom prst="rect">
            <a:avLst/>
          </a:prstGeom>
        </p:spPr>
        <p:txBody>
          <a:bodyPr anchor="t" rtlCol="false" tIns="0" lIns="0" bIns="0" rIns="0">
            <a:spAutoFit/>
          </a:bodyPr>
          <a:lstStyle/>
          <a:p>
            <a:pPr algn="just">
              <a:lnSpc>
                <a:spcPts val="7638"/>
              </a:lnSpc>
            </a:pPr>
            <a:r>
              <a:rPr lang="en-US" sz="5092" spc="152">
                <a:solidFill>
                  <a:srgbClr val="FFFFFF"/>
                </a:solidFill>
                <a:latin typeface="Fira Sans Bold Bold"/>
              </a:rPr>
              <a:t>2.4: MÔ HÌNH CƠ SỞ DỮ LIỆU</a:t>
            </a:r>
          </a:p>
        </p:txBody>
      </p:sp>
      <p:sp>
        <p:nvSpPr>
          <p:cNvPr name="TextBox 4" id="4"/>
          <p:cNvSpPr txBox="true"/>
          <p:nvPr/>
        </p:nvSpPr>
        <p:spPr>
          <a:xfrm rot="0">
            <a:off x="0" y="1678220"/>
            <a:ext cx="6932911" cy="771525"/>
          </a:xfrm>
          <a:prstGeom prst="rect">
            <a:avLst/>
          </a:prstGeom>
        </p:spPr>
        <p:txBody>
          <a:bodyPr anchor="t" rtlCol="false" tIns="0" lIns="0" bIns="0" rIns="0">
            <a:spAutoFit/>
          </a:bodyPr>
          <a:lstStyle/>
          <a:p>
            <a:pPr algn="ctr" marL="971550" indent="-485775" lvl="1">
              <a:lnSpc>
                <a:spcPts val="6299"/>
              </a:lnSpc>
              <a:buFont typeface="Arial"/>
              <a:buChar char="•"/>
            </a:pPr>
            <a:r>
              <a:rPr lang="en-US" sz="4500">
                <a:solidFill>
                  <a:srgbClr val="FFFFFF"/>
                </a:solidFill>
                <a:latin typeface="Lato"/>
              </a:rPr>
              <a:t>Các Stored Procedured:</a:t>
            </a:r>
          </a:p>
        </p:txBody>
      </p:sp>
      <p:sp>
        <p:nvSpPr>
          <p:cNvPr name="TextBox 5" id="5"/>
          <p:cNvSpPr txBox="true"/>
          <p:nvPr/>
        </p:nvSpPr>
        <p:spPr>
          <a:xfrm rot="0">
            <a:off x="8672512" y="7365300"/>
            <a:ext cx="471488"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FFFFFF"/>
                </a:solidFill>
                <a:latin typeface="Lato Bold"/>
              </a:rPr>
              <a: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B4A9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181" t="5243" r="187" b="0"/>
          <a:stretch>
            <a:fillRect/>
          </a:stretch>
        </p:blipFill>
        <p:spPr>
          <a:xfrm flipH="false" flipV="false" rot="0">
            <a:off x="1293808" y="2511821"/>
            <a:ext cx="15965492" cy="5561962"/>
          </a:xfrm>
          <a:prstGeom prst="rect">
            <a:avLst/>
          </a:prstGeom>
        </p:spPr>
      </p:pic>
      <p:sp>
        <p:nvSpPr>
          <p:cNvPr name="TextBox 3" id="3"/>
          <p:cNvSpPr txBox="true"/>
          <p:nvPr/>
        </p:nvSpPr>
        <p:spPr>
          <a:xfrm rot="0">
            <a:off x="650164" y="492292"/>
            <a:ext cx="9782934" cy="920415"/>
          </a:xfrm>
          <a:prstGeom prst="rect">
            <a:avLst/>
          </a:prstGeom>
        </p:spPr>
        <p:txBody>
          <a:bodyPr anchor="t" rtlCol="false" tIns="0" lIns="0" bIns="0" rIns="0">
            <a:spAutoFit/>
          </a:bodyPr>
          <a:lstStyle/>
          <a:p>
            <a:pPr algn="just">
              <a:lnSpc>
                <a:spcPts val="7638"/>
              </a:lnSpc>
            </a:pPr>
            <a:r>
              <a:rPr lang="en-US" sz="5092" spc="152">
                <a:solidFill>
                  <a:srgbClr val="FFFFFF"/>
                </a:solidFill>
                <a:latin typeface="Fira Sans Bold Bold"/>
              </a:rPr>
              <a:t>2.5 CÁC TIỆN ÍCH</a:t>
            </a:r>
          </a:p>
        </p:txBody>
      </p:sp>
      <p:sp>
        <p:nvSpPr>
          <p:cNvPr name="TextBox 4" id="4"/>
          <p:cNvSpPr txBox="true"/>
          <p:nvPr/>
        </p:nvSpPr>
        <p:spPr>
          <a:xfrm rot="0">
            <a:off x="650164" y="1326983"/>
            <a:ext cx="7444680" cy="771525"/>
          </a:xfrm>
          <a:prstGeom prst="rect">
            <a:avLst/>
          </a:prstGeom>
        </p:spPr>
        <p:txBody>
          <a:bodyPr anchor="t" rtlCol="false" tIns="0" lIns="0" bIns="0" rIns="0">
            <a:spAutoFit/>
          </a:bodyPr>
          <a:lstStyle/>
          <a:p>
            <a:pPr algn="ctr" marL="971550" indent="-485775" lvl="1">
              <a:lnSpc>
                <a:spcPts val="6299"/>
              </a:lnSpc>
              <a:buFont typeface="Arial"/>
              <a:buChar char="•"/>
            </a:pPr>
            <a:r>
              <a:rPr lang="en-US" sz="4500">
                <a:solidFill>
                  <a:srgbClr val="FFFFFF"/>
                </a:solidFill>
                <a:latin typeface="Lato"/>
              </a:rPr>
              <a:t>Các phương thức của lớp:</a:t>
            </a:r>
          </a:p>
        </p:txBody>
      </p:sp>
      <p:sp>
        <p:nvSpPr>
          <p:cNvPr name="TextBox 5" id="5"/>
          <p:cNvSpPr txBox="true"/>
          <p:nvPr/>
        </p:nvSpPr>
        <p:spPr>
          <a:xfrm rot="0">
            <a:off x="8805066" y="7978533"/>
            <a:ext cx="471488"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FFFFFF"/>
                </a:solidFill>
                <a:latin typeface="Lato Bold"/>
              </a:rPr>
              <a: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7834" y="2425592"/>
            <a:ext cx="9968424" cy="1259922"/>
            <a:chOff x="0" y="0"/>
            <a:chExt cx="3636508" cy="459623"/>
          </a:xfrm>
        </p:grpSpPr>
        <p:sp>
          <p:nvSpPr>
            <p:cNvPr name="Freeform 3" id="3"/>
            <p:cNvSpPr/>
            <p:nvPr/>
          </p:nvSpPr>
          <p:spPr>
            <a:xfrm flipH="false" flipV="false">
              <a:off x="0" y="0"/>
              <a:ext cx="3636508" cy="459623"/>
            </a:xfrm>
            <a:custGeom>
              <a:avLst/>
              <a:gdLst/>
              <a:ahLst/>
              <a:cxnLst/>
              <a:rect r="r" b="b" t="t" l="l"/>
              <a:pathLst>
                <a:path h="459623" w="3636508">
                  <a:moveTo>
                    <a:pt x="0" y="0"/>
                  </a:moveTo>
                  <a:lnTo>
                    <a:pt x="3636508" y="0"/>
                  </a:lnTo>
                  <a:lnTo>
                    <a:pt x="3636508" y="459623"/>
                  </a:lnTo>
                  <a:lnTo>
                    <a:pt x="0" y="459623"/>
                  </a:lnTo>
                  <a:close/>
                </a:path>
              </a:pathLst>
            </a:custGeom>
            <a:solidFill>
              <a:srgbClr val="2B4A9D"/>
            </a:solidFill>
          </p:spPr>
        </p:sp>
      </p:grpSp>
      <p:grpSp>
        <p:nvGrpSpPr>
          <p:cNvPr name="Group 4" id="4"/>
          <p:cNvGrpSpPr/>
          <p:nvPr/>
        </p:nvGrpSpPr>
        <p:grpSpPr>
          <a:xfrm rot="-2700000">
            <a:off x="-3283041" y="-3283041"/>
            <a:ext cx="6566081" cy="6566081"/>
            <a:chOff x="0" y="0"/>
            <a:chExt cx="1913890" cy="1913890"/>
          </a:xfrm>
        </p:grpSpPr>
        <p:sp>
          <p:nvSpPr>
            <p:cNvPr name="Freeform 5" id="5"/>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2926440" y="-2926440"/>
            <a:ext cx="5852880" cy="5852880"/>
            <a:chOff x="0" y="0"/>
            <a:chExt cx="1913890" cy="1913890"/>
          </a:xfrm>
        </p:grpSpPr>
        <p:sp>
          <p:nvSpPr>
            <p:cNvPr name="Freeform 7" id="7"/>
            <p:cNvSpPr/>
            <p:nvPr/>
          </p:nvSpPr>
          <p:spPr>
            <a:xfrm flipH="false" flipV="false">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3283041" y="7003959"/>
            <a:ext cx="6566081" cy="6566081"/>
            <a:chOff x="0" y="0"/>
            <a:chExt cx="1913890" cy="1913890"/>
          </a:xfrm>
        </p:grpSpPr>
        <p:sp>
          <p:nvSpPr>
            <p:cNvPr name="Freeform 9" id="9"/>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10" id="10"/>
          <p:cNvGrpSpPr/>
          <p:nvPr/>
        </p:nvGrpSpPr>
        <p:grpSpPr>
          <a:xfrm rot="2700000">
            <a:off x="-2926440" y="7360560"/>
            <a:ext cx="5852880" cy="5852880"/>
            <a:chOff x="0" y="0"/>
            <a:chExt cx="1913890" cy="1913890"/>
          </a:xfrm>
        </p:grpSpPr>
        <p:sp>
          <p:nvSpPr>
            <p:cNvPr name="Freeform 11" id="11"/>
            <p:cNvSpPr/>
            <p:nvPr/>
          </p:nvSpPr>
          <p:spPr>
            <a:xfrm flipH="false" flipV="false">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12" id="12"/>
          <p:cNvGrpSpPr/>
          <p:nvPr/>
        </p:nvGrpSpPr>
        <p:grpSpPr>
          <a:xfrm rot="-2700000">
            <a:off x="-3283041" y="8117325"/>
            <a:ext cx="6566081" cy="6566081"/>
            <a:chOff x="0" y="0"/>
            <a:chExt cx="1913890" cy="1913890"/>
          </a:xfrm>
        </p:grpSpPr>
        <p:sp>
          <p:nvSpPr>
            <p:cNvPr name="Freeform 13" id="13"/>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14" id="14"/>
          <p:cNvGrpSpPr/>
          <p:nvPr/>
        </p:nvGrpSpPr>
        <p:grpSpPr>
          <a:xfrm rot="2700000">
            <a:off x="-2926440" y="8473925"/>
            <a:ext cx="5852880" cy="5852880"/>
            <a:chOff x="0" y="0"/>
            <a:chExt cx="1913890" cy="1913890"/>
          </a:xfrm>
        </p:grpSpPr>
        <p:sp>
          <p:nvSpPr>
            <p:cNvPr name="Freeform 15" id="15"/>
            <p:cNvSpPr/>
            <p:nvPr/>
          </p:nvSpPr>
          <p:spPr>
            <a:xfrm flipH="false" flipV="false">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16" id="16"/>
          <p:cNvGrpSpPr/>
          <p:nvPr/>
        </p:nvGrpSpPr>
        <p:grpSpPr>
          <a:xfrm rot="0">
            <a:off x="10129326" y="0"/>
            <a:ext cx="8158674" cy="10287000"/>
            <a:chOff x="0" y="0"/>
            <a:chExt cx="2976306" cy="3752725"/>
          </a:xfrm>
        </p:grpSpPr>
        <p:sp>
          <p:nvSpPr>
            <p:cNvPr name="Freeform 17" id="17"/>
            <p:cNvSpPr/>
            <p:nvPr/>
          </p:nvSpPr>
          <p:spPr>
            <a:xfrm flipH="false" flipV="false">
              <a:off x="0" y="0"/>
              <a:ext cx="2976306" cy="3752726"/>
            </a:xfrm>
            <a:custGeom>
              <a:avLst/>
              <a:gdLst/>
              <a:ahLst/>
              <a:cxnLst/>
              <a:rect r="r" b="b" t="t" l="l"/>
              <a:pathLst>
                <a:path h="3752726" w="2976306">
                  <a:moveTo>
                    <a:pt x="0" y="0"/>
                  </a:moveTo>
                  <a:lnTo>
                    <a:pt x="2976306" y="0"/>
                  </a:lnTo>
                  <a:lnTo>
                    <a:pt x="2976306" y="3752726"/>
                  </a:lnTo>
                  <a:lnTo>
                    <a:pt x="0" y="3752726"/>
                  </a:lnTo>
                  <a:close/>
                </a:path>
              </a:pathLst>
            </a:custGeom>
            <a:solidFill>
              <a:srgbClr val="2B4A9D"/>
            </a:solidFill>
          </p:spPr>
        </p:sp>
      </p:grpSp>
      <p:pic>
        <p:nvPicPr>
          <p:cNvPr name="Picture 18" id="1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134128" y="3121771"/>
            <a:ext cx="4149071" cy="4043458"/>
          </a:xfrm>
          <a:prstGeom prst="rect">
            <a:avLst/>
          </a:prstGeom>
        </p:spPr>
      </p:pic>
      <p:sp>
        <p:nvSpPr>
          <p:cNvPr name="TextBox 19" id="19"/>
          <p:cNvSpPr txBox="true"/>
          <p:nvPr/>
        </p:nvSpPr>
        <p:spPr>
          <a:xfrm rot="0">
            <a:off x="3997858" y="2523496"/>
            <a:ext cx="2528376" cy="1190592"/>
          </a:xfrm>
          <a:prstGeom prst="rect">
            <a:avLst/>
          </a:prstGeom>
        </p:spPr>
        <p:txBody>
          <a:bodyPr anchor="t" rtlCol="false" tIns="0" lIns="0" bIns="0" rIns="0">
            <a:spAutoFit/>
          </a:bodyPr>
          <a:lstStyle/>
          <a:p>
            <a:pPr algn="ctr">
              <a:lnSpc>
                <a:spcPts val="8400"/>
              </a:lnSpc>
            </a:pPr>
            <a:r>
              <a:rPr lang="en-US" sz="8000" spc="400">
                <a:solidFill>
                  <a:srgbClr val="FFFFFF"/>
                </a:solidFill>
                <a:latin typeface="Poppins ExtraBold Bold"/>
              </a:rPr>
              <a:t>3</a:t>
            </a:r>
          </a:p>
        </p:txBody>
      </p:sp>
      <p:sp>
        <p:nvSpPr>
          <p:cNvPr name="TextBox 20" id="20"/>
          <p:cNvSpPr txBox="true"/>
          <p:nvPr/>
        </p:nvSpPr>
        <p:spPr>
          <a:xfrm rot="0">
            <a:off x="1422064" y="3967161"/>
            <a:ext cx="8313352" cy="1062193"/>
          </a:xfrm>
          <a:prstGeom prst="rect">
            <a:avLst/>
          </a:prstGeom>
        </p:spPr>
        <p:txBody>
          <a:bodyPr anchor="t" rtlCol="false" tIns="0" lIns="0" bIns="0" rIns="0">
            <a:spAutoFit/>
          </a:bodyPr>
          <a:lstStyle/>
          <a:p>
            <a:pPr>
              <a:lnSpc>
                <a:spcPts val="8838"/>
              </a:lnSpc>
            </a:pPr>
            <a:r>
              <a:rPr lang="en-US" sz="5892" spc="176">
                <a:solidFill>
                  <a:srgbClr val="1836B2"/>
                </a:solidFill>
                <a:latin typeface="Fira Sans Bold"/>
              </a:rPr>
              <a:t>PHÁT TRIỂN HỆ THỐNG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892556"/>
            <a:ext cx="18288000" cy="8394444"/>
            <a:chOff x="0" y="0"/>
            <a:chExt cx="6671512" cy="3062316"/>
          </a:xfrm>
        </p:grpSpPr>
        <p:sp>
          <p:nvSpPr>
            <p:cNvPr name="Freeform 3" id="3"/>
            <p:cNvSpPr/>
            <p:nvPr/>
          </p:nvSpPr>
          <p:spPr>
            <a:xfrm flipH="false" flipV="false">
              <a:off x="0" y="0"/>
              <a:ext cx="6671512" cy="3062316"/>
            </a:xfrm>
            <a:custGeom>
              <a:avLst/>
              <a:gdLst/>
              <a:ahLst/>
              <a:cxnLst/>
              <a:rect r="r" b="b" t="t" l="l"/>
              <a:pathLst>
                <a:path h="3062316" w="6671512">
                  <a:moveTo>
                    <a:pt x="0" y="0"/>
                  </a:moveTo>
                  <a:lnTo>
                    <a:pt x="6671512" y="0"/>
                  </a:lnTo>
                  <a:lnTo>
                    <a:pt x="6671512" y="3062316"/>
                  </a:lnTo>
                  <a:lnTo>
                    <a:pt x="0" y="3062316"/>
                  </a:lnTo>
                  <a:close/>
                </a:path>
              </a:pathLst>
            </a:custGeom>
            <a:solidFill>
              <a:srgbClr val="2B4A9D"/>
            </a:solidFill>
          </p:spPr>
        </p:sp>
      </p:grpSp>
      <p:grpSp>
        <p:nvGrpSpPr>
          <p:cNvPr name="Group 4" id="4"/>
          <p:cNvGrpSpPr/>
          <p:nvPr/>
        </p:nvGrpSpPr>
        <p:grpSpPr>
          <a:xfrm rot="0">
            <a:off x="0" y="-1047911"/>
            <a:ext cx="18387111" cy="1664258"/>
            <a:chOff x="0" y="0"/>
            <a:chExt cx="6671512" cy="603853"/>
          </a:xfrm>
        </p:grpSpPr>
        <p:sp>
          <p:nvSpPr>
            <p:cNvPr name="Freeform 5" id="5"/>
            <p:cNvSpPr/>
            <p:nvPr/>
          </p:nvSpPr>
          <p:spPr>
            <a:xfrm flipH="false" flipV="false">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pic>
        <p:nvPicPr>
          <p:cNvPr name="Picture 6" id="6"/>
          <p:cNvPicPr>
            <a:picLocks noChangeAspect="true"/>
          </p:cNvPicPr>
          <p:nvPr/>
        </p:nvPicPr>
        <p:blipFill>
          <a:blip r:embed="rId2"/>
          <a:srcRect l="0" t="265" r="0" b="265"/>
          <a:stretch>
            <a:fillRect/>
          </a:stretch>
        </p:blipFill>
        <p:spPr>
          <a:xfrm flipH="false" flipV="false" rot="0">
            <a:off x="8671766" y="2200275"/>
            <a:ext cx="7286721" cy="7775179"/>
          </a:xfrm>
          <a:prstGeom prst="rect">
            <a:avLst/>
          </a:prstGeom>
        </p:spPr>
      </p:pic>
      <p:sp>
        <p:nvSpPr>
          <p:cNvPr name="TextBox 7" id="7"/>
          <p:cNvSpPr txBox="true"/>
          <p:nvPr/>
        </p:nvSpPr>
        <p:spPr>
          <a:xfrm rot="0">
            <a:off x="1028700" y="2483246"/>
            <a:ext cx="15286131" cy="714375"/>
          </a:xfrm>
          <a:prstGeom prst="rect">
            <a:avLst/>
          </a:prstGeom>
        </p:spPr>
        <p:txBody>
          <a:bodyPr anchor="t" rtlCol="false" tIns="0" lIns="0" bIns="0" rIns="0">
            <a:spAutoFit/>
          </a:bodyPr>
          <a:lstStyle/>
          <a:p>
            <a:pPr algn="just" marL="971550" indent="-485775" lvl="1">
              <a:lnSpc>
                <a:spcPts val="5625"/>
              </a:lnSpc>
              <a:buFont typeface="Arial"/>
              <a:buChar char="•"/>
            </a:pPr>
            <a:r>
              <a:rPr lang="en-US" sz="4500" spc="108">
                <a:solidFill>
                  <a:srgbClr val="FFFFFF"/>
                </a:solidFill>
                <a:latin typeface="Lato"/>
              </a:rPr>
              <a:t>Form đăng nhập</a:t>
            </a:r>
          </a:p>
        </p:txBody>
      </p:sp>
      <p:sp>
        <p:nvSpPr>
          <p:cNvPr name="TextBox 8" id="8"/>
          <p:cNvSpPr txBox="true"/>
          <p:nvPr/>
        </p:nvSpPr>
        <p:spPr>
          <a:xfrm rot="0">
            <a:off x="1028700" y="876300"/>
            <a:ext cx="12059968" cy="914400"/>
          </a:xfrm>
          <a:prstGeom prst="rect">
            <a:avLst/>
          </a:prstGeom>
        </p:spPr>
        <p:txBody>
          <a:bodyPr anchor="t" rtlCol="false" tIns="0" lIns="0" bIns="0" rIns="0">
            <a:spAutoFit/>
          </a:bodyPr>
          <a:lstStyle/>
          <a:p>
            <a:pPr marL="1079501" indent="-539750" lvl="1">
              <a:lnSpc>
                <a:spcPts val="7500"/>
              </a:lnSpc>
              <a:buFont typeface="Arial"/>
              <a:buChar char="•"/>
            </a:pPr>
            <a:r>
              <a:rPr lang="en-US" sz="5000" spc="150">
                <a:solidFill>
                  <a:srgbClr val="2B4A9D"/>
                </a:solidFill>
                <a:latin typeface="Fira Sans Bold Bold"/>
              </a:rPr>
              <a:t> LỚP GUI</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892556"/>
            <a:ext cx="18288000" cy="8394444"/>
            <a:chOff x="0" y="0"/>
            <a:chExt cx="6671512" cy="3062316"/>
          </a:xfrm>
        </p:grpSpPr>
        <p:sp>
          <p:nvSpPr>
            <p:cNvPr name="Freeform 3" id="3"/>
            <p:cNvSpPr/>
            <p:nvPr/>
          </p:nvSpPr>
          <p:spPr>
            <a:xfrm flipH="false" flipV="false">
              <a:off x="0" y="0"/>
              <a:ext cx="6671512" cy="3062316"/>
            </a:xfrm>
            <a:custGeom>
              <a:avLst/>
              <a:gdLst/>
              <a:ahLst/>
              <a:cxnLst/>
              <a:rect r="r" b="b" t="t" l="l"/>
              <a:pathLst>
                <a:path h="3062316" w="6671512">
                  <a:moveTo>
                    <a:pt x="0" y="0"/>
                  </a:moveTo>
                  <a:lnTo>
                    <a:pt x="6671512" y="0"/>
                  </a:lnTo>
                  <a:lnTo>
                    <a:pt x="6671512" y="3062316"/>
                  </a:lnTo>
                  <a:lnTo>
                    <a:pt x="0" y="3062316"/>
                  </a:lnTo>
                  <a:close/>
                </a:path>
              </a:pathLst>
            </a:custGeom>
            <a:solidFill>
              <a:srgbClr val="2B4A9D"/>
            </a:solidFill>
          </p:spPr>
        </p:sp>
      </p:grpSp>
      <p:grpSp>
        <p:nvGrpSpPr>
          <p:cNvPr name="Group 4" id="4"/>
          <p:cNvGrpSpPr/>
          <p:nvPr/>
        </p:nvGrpSpPr>
        <p:grpSpPr>
          <a:xfrm rot="0">
            <a:off x="0" y="-1047911"/>
            <a:ext cx="18387111" cy="1664258"/>
            <a:chOff x="0" y="0"/>
            <a:chExt cx="6671512" cy="603853"/>
          </a:xfrm>
        </p:grpSpPr>
        <p:sp>
          <p:nvSpPr>
            <p:cNvPr name="Freeform 5" id="5"/>
            <p:cNvSpPr/>
            <p:nvPr/>
          </p:nvSpPr>
          <p:spPr>
            <a:xfrm flipH="false" flipV="false">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pic>
        <p:nvPicPr>
          <p:cNvPr name="Picture 6" id="6"/>
          <p:cNvPicPr>
            <a:picLocks noChangeAspect="true"/>
          </p:cNvPicPr>
          <p:nvPr/>
        </p:nvPicPr>
        <p:blipFill>
          <a:blip r:embed="rId2"/>
          <a:srcRect l="0" t="538" r="0" b="538"/>
          <a:stretch>
            <a:fillRect/>
          </a:stretch>
        </p:blipFill>
        <p:spPr>
          <a:xfrm flipH="false" flipV="false" rot="0">
            <a:off x="8671766" y="2202189"/>
            <a:ext cx="7180915" cy="7775179"/>
          </a:xfrm>
          <a:prstGeom prst="rect">
            <a:avLst/>
          </a:prstGeom>
        </p:spPr>
      </p:pic>
      <p:sp>
        <p:nvSpPr>
          <p:cNvPr name="TextBox 7" id="7"/>
          <p:cNvSpPr txBox="true"/>
          <p:nvPr/>
        </p:nvSpPr>
        <p:spPr>
          <a:xfrm rot="0">
            <a:off x="1028700" y="2483246"/>
            <a:ext cx="15286131" cy="714375"/>
          </a:xfrm>
          <a:prstGeom prst="rect">
            <a:avLst/>
          </a:prstGeom>
        </p:spPr>
        <p:txBody>
          <a:bodyPr anchor="t" rtlCol="false" tIns="0" lIns="0" bIns="0" rIns="0">
            <a:spAutoFit/>
          </a:bodyPr>
          <a:lstStyle/>
          <a:p>
            <a:pPr algn="just" marL="971550" indent="-485775" lvl="1">
              <a:lnSpc>
                <a:spcPts val="5625"/>
              </a:lnSpc>
              <a:buFont typeface="Arial"/>
              <a:buChar char="•"/>
            </a:pPr>
            <a:r>
              <a:rPr lang="en-US" sz="4500" spc="108">
                <a:solidFill>
                  <a:srgbClr val="FFFFFF"/>
                </a:solidFill>
                <a:latin typeface="Lato"/>
              </a:rPr>
              <a:t>Form quên mật khẩu</a:t>
            </a:r>
          </a:p>
        </p:txBody>
      </p:sp>
      <p:sp>
        <p:nvSpPr>
          <p:cNvPr name="TextBox 8" id="8"/>
          <p:cNvSpPr txBox="true"/>
          <p:nvPr/>
        </p:nvSpPr>
        <p:spPr>
          <a:xfrm rot="0">
            <a:off x="1028700" y="876300"/>
            <a:ext cx="12059968" cy="914400"/>
          </a:xfrm>
          <a:prstGeom prst="rect">
            <a:avLst/>
          </a:prstGeom>
        </p:spPr>
        <p:txBody>
          <a:bodyPr anchor="t" rtlCol="false" tIns="0" lIns="0" bIns="0" rIns="0">
            <a:spAutoFit/>
          </a:bodyPr>
          <a:lstStyle/>
          <a:p>
            <a:pPr marL="1079501" indent="-539750" lvl="1">
              <a:lnSpc>
                <a:spcPts val="7500"/>
              </a:lnSpc>
              <a:buFont typeface="Arial"/>
              <a:buChar char="•"/>
            </a:pPr>
            <a:r>
              <a:rPr lang="en-US" sz="5000" spc="150">
                <a:solidFill>
                  <a:srgbClr val="2B4A9D"/>
                </a:solidFill>
                <a:latin typeface="Fira Sans Bold Bold"/>
              </a:rPr>
              <a:t> LỚP GUI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6" id="6"/>
          <p:cNvGrpSpPr/>
          <p:nvPr/>
        </p:nvGrpSpPr>
        <p:grpSpPr>
          <a:xfrm rot="0">
            <a:off x="12170180" y="2902589"/>
            <a:ext cx="5178049" cy="7384411"/>
            <a:chOff x="0" y="0"/>
            <a:chExt cx="6904065" cy="9845882"/>
          </a:xfrm>
        </p:grpSpPr>
        <p:grpSp>
          <p:nvGrpSpPr>
            <p:cNvPr name="Group 7" id="7"/>
            <p:cNvGrpSpPr/>
            <p:nvPr/>
          </p:nvGrpSpPr>
          <p:grpSpPr>
            <a:xfrm rot="-10800000">
              <a:off x="0" y="0"/>
              <a:ext cx="6904065" cy="9845882"/>
              <a:chOff x="0" y="0"/>
              <a:chExt cx="2354580" cy="3357865"/>
            </a:xfrm>
          </p:grpSpPr>
          <p:sp>
            <p:nvSpPr>
              <p:cNvPr name="Freeform 8" id="8"/>
              <p:cNvSpPr/>
              <p:nvPr/>
            </p:nvSpPr>
            <p:spPr>
              <a:xfrm flipH="false" flipV="false">
                <a:off x="0" y="0"/>
                <a:ext cx="2353310" cy="3357865"/>
              </a:xfrm>
              <a:custGeom>
                <a:avLst/>
                <a:gdLst/>
                <a:ahLst/>
                <a:cxnLst/>
                <a:rect r="r" b="b" t="t" l="l"/>
                <a:pathLst>
                  <a:path h="3357865" w="2353310">
                    <a:moveTo>
                      <a:pt x="784860" y="3290555"/>
                    </a:moveTo>
                    <a:cubicBezTo>
                      <a:pt x="905510" y="3331195"/>
                      <a:pt x="1042670" y="3357865"/>
                      <a:pt x="1177290" y="3357865"/>
                    </a:cubicBezTo>
                    <a:cubicBezTo>
                      <a:pt x="1311910" y="3357865"/>
                      <a:pt x="1441450" y="3335005"/>
                      <a:pt x="1560830" y="3294365"/>
                    </a:cubicBezTo>
                    <a:cubicBezTo>
                      <a:pt x="1563370" y="3293095"/>
                      <a:pt x="1565910" y="3293095"/>
                      <a:pt x="1568450" y="3291825"/>
                    </a:cubicBezTo>
                    <a:cubicBezTo>
                      <a:pt x="2016760" y="3129265"/>
                      <a:pt x="2346960" y="2700005"/>
                      <a:pt x="2353310" y="2196850"/>
                    </a:cubicBezTo>
                    <a:lnTo>
                      <a:pt x="2353310" y="0"/>
                    </a:lnTo>
                    <a:lnTo>
                      <a:pt x="0" y="0"/>
                    </a:lnTo>
                    <a:lnTo>
                      <a:pt x="0" y="2195204"/>
                    </a:lnTo>
                    <a:cubicBezTo>
                      <a:pt x="6350" y="2702545"/>
                      <a:pt x="331470" y="3131805"/>
                      <a:pt x="784860" y="3290555"/>
                    </a:cubicBezTo>
                    <a:close/>
                  </a:path>
                </a:pathLst>
              </a:custGeom>
              <a:solidFill>
                <a:srgbClr val="2B4A9D"/>
              </a:solidFill>
            </p:spPr>
          </p:sp>
        </p:grpSp>
        <p:grpSp>
          <p:nvGrpSpPr>
            <p:cNvPr name="Group 9" id="9"/>
            <p:cNvGrpSpPr>
              <a:grpSpLocks noChangeAspect="true"/>
            </p:cNvGrpSpPr>
            <p:nvPr/>
          </p:nvGrpSpPr>
          <p:grpSpPr>
            <a:xfrm rot="0">
              <a:off x="805634" y="580970"/>
              <a:ext cx="5292796" cy="5292796"/>
              <a:chOff x="0" y="0"/>
              <a:chExt cx="6350000" cy="6350000"/>
            </a:xfrm>
          </p:grpSpPr>
          <p:sp>
            <p:nvSpPr>
              <p:cNvPr name="Freeform 10" id="10"/>
              <p:cNvSpPr/>
              <p:nvPr/>
            </p:nvSpPr>
            <p:spPr>
              <a:xfrm flipH="false" flipV="false">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l="-17354" r="0" t="-604" b="-75867"/>
                </a:stretch>
              </a:blipFill>
            </p:spPr>
          </p:sp>
          <p:sp>
            <p:nvSpPr>
              <p:cNvPr name="Freeform 11" id="11"/>
              <p:cNvSpPr/>
              <p:nvPr/>
            </p:nvSpPr>
            <p:spPr>
              <a:xfrm flipH="false" flipV="false">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grpSp>
      <p:grpSp>
        <p:nvGrpSpPr>
          <p:cNvPr name="Group 12" id="12"/>
          <p:cNvGrpSpPr/>
          <p:nvPr/>
        </p:nvGrpSpPr>
        <p:grpSpPr>
          <a:xfrm rot="0">
            <a:off x="6554976" y="2902589"/>
            <a:ext cx="5178049" cy="7384411"/>
            <a:chOff x="0" y="0"/>
            <a:chExt cx="6904065" cy="9845882"/>
          </a:xfrm>
        </p:grpSpPr>
        <p:grpSp>
          <p:nvGrpSpPr>
            <p:cNvPr name="Group 13" id="13"/>
            <p:cNvGrpSpPr/>
            <p:nvPr/>
          </p:nvGrpSpPr>
          <p:grpSpPr>
            <a:xfrm rot="-10800000">
              <a:off x="0" y="0"/>
              <a:ext cx="6904065" cy="9845882"/>
              <a:chOff x="0" y="0"/>
              <a:chExt cx="2354580" cy="3357865"/>
            </a:xfrm>
          </p:grpSpPr>
          <p:sp>
            <p:nvSpPr>
              <p:cNvPr name="Freeform 14" id="14"/>
              <p:cNvSpPr/>
              <p:nvPr/>
            </p:nvSpPr>
            <p:spPr>
              <a:xfrm flipH="false" flipV="false">
                <a:off x="0" y="0"/>
                <a:ext cx="2353310" cy="3357865"/>
              </a:xfrm>
              <a:custGeom>
                <a:avLst/>
                <a:gdLst/>
                <a:ahLst/>
                <a:cxnLst/>
                <a:rect r="r" b="b" t="t" l="l"/>
                <a:pathLst>
                  <a:path h="3357865" w="2353310">
                    <a:moveTo>
                      <a:pt x="784860" y="3290555"/>
                    </a:moveTo>
                    <a:cubicBezTo>
                      <a:pt x="905510" y="3331195"/>
                      <a:pt x="1042670" y="3357865"/>
                      <a:pt x="1177290" y="3357865"/>
                    </a:cubicBezTo>
                    <a:cubicBezTo>
                      <a:pt x="1311910" y="3357865"/>
                      <a:pt x="1441450" y="3335005"/>
                      <a:pt x="1560830" y="3294365"/>
                    </a:cubicBezTo>
                    <a:cubicBezTo>
                      <a:pt x="1563370" y="3293095"/>
                      <a:pt x="1565910" y="3293095"/>
                      <a:pt x="1568450" y="3291825"/>
                    </a:cubicBezTo>
                    <a:cubicBezTo>
                      <a:pt x="2016760" y="3129265"/>
                      <a:pt x="2346960" y="2700005"/>
                      <a:pt x="2353310" y="2196850"/>
                    </a:cubicBezTo>
                    <a:lnTo>
                      <a:pt x="2353310" y="0"/>
                    </a:lnTo>
                    <a:lnTo>
                      <a:pt x="0" y="0"/>
                    </a:lnTo>
                    <a:lnTo>
                      <a:pt x="0" y="2195204"/>
                    </a:lnTo>
                    <a:cubicBezTo>
                      <a:pt x="6350" y="2702545"/>
                      <a:pt x="331470" y="3131805"/>
                      <a:pt x="784860" y="3290555"/>
                    </a:cubicBezTo>
                    <a:close/>
                  </a:path>
                </a:pathLst>
              </a:custGeom>
              <a:solidFill>
                <a:srgbClr val="2B4A9D"/>
              </a:solidFill>
            </p:spPr>
          </p:sp>
        </p:grpSp>
        <p:grpSp>
          <p:nvGrpSpPr>
            <p:cNvPr name="Group 15" id="15"/>
            <p:cNvGrpSpPr>
              <a:grpSpLocks noChangeAspect="true"/>
            </p:cNvGrpSpPr>
            <p:nvPr/>
          </p:nvGrpSpPr>
          <p:grpSpPr>
            <a:xfrm rot="0">
              <a:off x="805634" y="580970"/>
              <a:ext cx="5292796" cy="5292796"/>
              <a:chOff x="0" y="0"/>
              <a:chExt cx="6350000" cy="6350000"/>
            </a:xfrm>
          </p:grpSpPr>
          <p:sp>
            <p:nvSpPr>
              <p:cNvPr name="Freeform 16" id="16"/>
              <p:cNvSpPr/>
              <p:nvPr/>
            </p:nvSpPr>
            <p:spPr>
              <a:xfrm flipH="false" flipV="false">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44955" r="-78726" t="-12698" b="-36422"/>
                </a:stretch>
              </a:blipFill>
            </p:spPr>
          </p:sp>
          <p:sp>
            <p:nvSpPr>
              <p:cNvPr name="Freeform 17" id="17"/>
              <p:cNvSpPr/>
              <p:nvPr/>
            </p:nvSpPr>
            <p:spPr>
              <a:xfrm flipH="false" flipV="false">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grpSp>
      <p:grpSp>
        <p:nvGrpSpPr>
          <p:cNvPr name="Group 18" id="18"/>
          <p:cNvGrpSpPr/>
          <p:nvPr/>
        </p:nvGrpSpPr>
        <p:grpSpPr>
          <a:xfrm rot="0">
            <a:off x="939771" y="2902589"/>
            <a:ext cx="5178049" cy="7384411"/>
            <a:chOff x="0" y="0"/>
            <a:chExt cx="6904065" cy="9845882"/>
          </a:xfrm>
        </p:grpSpPr>
        <p:grpSp>
          <p:nvGrpSpPr>
            <p:cNvPr name="Group 19" id="19"/>
            <p:cNvGrpSpPr/>
            <p:nvPr/>
          </p:nvGrpSpPr>
          <p:grpSpPr>
            <a:xfrm rot="-10800000">
              <a:off x="0" y="0"/>
              <a:ext cx="6904065" cy="9845882"/>
              <a:chOff x="0" y="0"/>
              <a:chExt cx="2354580" cy="3357865"/>
            </a:xfrm>
          </p:grpSpPr>
          <p:sp>
            <p:nvSpPr>
              <p:cNvPr name="Freeform 20" id="20"/>
              <p:cNvSpPr/>
              <p:nvPr/>
            </p:nvSpPr>
            <p:spPr>
              <a:xfrm flipH="false" flipV="false">
                <a:off x="0" y="0"/>
                <a:ext cx="2353310" cy="3357865"/>
              </a:xfrm>
              <a:custGeom>
                <a:avLst/>
                <a:gdLst/>
                <a:ahLst/>
                <a:cxnLst/>
                <a:rect r="r" b="b" t="t" l="l"/>
                <a:pathLst>
                  <a:path h="3357865" w="2353310">
                    <a:moveTo>
                      <a:pt x="784860" y="3290555"/>
                    </a:moveTo>
                    <a:cubicBezTo>
                      <a:pt x="905510" y="3331195"/>
                      <a:pt x="1042670" y="3357865"/>
                      <a:pt x="1177290" y="3357865"/>
                    </a:cubicBezTo>
                    <a:cubicBezTo>
                      <a:pt x="1311910" y="3357865"/>
                      <a:pt x="1441450" y="3335005"/>
                      <a:pt x="1560830" y="3294365"/>
                    </a:cubicBezTo>
                    <a:cubicBezTo>
                      <a:pt x="1563370" y="3293095"/>
                      <a:pt x="1565910" y="3293095"/>
                      <a:pt x="1568450" y="3291825"/>
                    </a:cubicBezTo>
                    <a:cubicBezTo>
                      <a:pt x="2016760" y="3129265"/>
                      <a:pt x="2346960" y="2700005"/>
                      <a:pt x="2353310" y="2196850"/>
                    </a:cubicBezTo>
                    <a:lnTo>
                      <a:pt x="2353310" y="0"/>
                    </a:lnTo>
                    <a:lnTo>
                      <a:pt x="0" y="0"/>
                    </a:lnTo>
                    <a:lnTo>
                      <a:pt x="0" y="2195204"/>
                    </a:lnTo>
                    <a:cubicBezTo>
                      <a:pt x="6350" y="2702545"/>
                      <a:pt x="331470" y="3131805"/>
                      <a:pt x="784860" y="3290555"/>
                    </a:cubicBezTo>
                    <a:close/>
                  </a:path>
                </a:pathLst>
              </a:custGeom>
              <a:solidFill>
                <a:srgbClr val="2B4A9D"/>
              </a:solidFill>
            </p:spPr>
          </p:sp>
        </p:grpSp>
        <p:grpSp>
          <p:nvGrpSpPr>
            <p:cNvPr name="Group 21" id="21"/>
            <p:cNvGrpSpPr>
              <a:grpSpLocks noChangeAspect="true"/>
            </p:cNvGrpSpPr>
            <p:nvPr/>
          </p:nvGrpSpPr>
          <p:grpSpPr>
            <a:xfrm rot="0">
              <a:off x="805634" y="580970"/>
              <a:ext cx="5292796" cy="5292796"/>
              <a:chOff x="0" y="0"/>
              <a:chExt cx="6350000" cy="6350000"/>
            </a:xfrm>
          </p:grpSpPr>
          <p:sp>
            <p:nvSpPr>
              <p:cNvPr name="Freeform 22" id="22"/>
              <p:cNvSpPr/>
              <p:nvPr/>
            </p:nvSpPr>
            <p:spPr>
              <a:xfrm flipH="false" flipV="false">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0" r="0" t="-604" b="-49395"/>
                </a:stretch>
              </a:blipFill>
            </p:spPr>
          </p:sp>
          <p:sp>
            <p:nvSpPr>
              <p:cNvPr name="Freeform 23" id="23"/>
              <p:cNvSpPr/>
              <p:nvPr/>
            </p:nvSpPr>
            <p:spPr>
              <a:xfrm flipH="false" flipV="false">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grpSp>
      <p:sp>
        <p:nvSpPr>
          <p:cNvPr name="TextBox 24" id="24"/>
          <p:cNvSpPr txBox="true"/>
          <p:nvPr/>
        </p:nvSpPr>
        <p:spPr>
          <a:xfrm rot="0">
            <a:off x="1437418" y="8877101"/>
            <a:ext cx="4182756" cy="95250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a:rPr>
              <a:t>MSV: 20210794</a:t>
            </a:r>
          </a:p>
          <a:p>
            <a:pPr algn="ctr">
              <a:lnSpc>
                <a:spcPts val="3750"/>
              </a:lnSpc>
            </a:pPr>
          </a:p>
        </p:txBody>
      </p:sp>
      <p:sp>
        <p:nvSpPr>
          <p:cNvPr name="TextBox 25" id="25"/>
          <p:cNvSpPr txBox="true"/>
          <p:nvPr/>
        </p:nvSpPr>
        <p:spPr>
          <a:xfrm rot="0">
            <a:off x="7052622" y="8877101"/>
            <a:ext cx="4182756" cy="47625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a:rPr>
              <a:t>MSV: 20210864</a:t>
            </a:r>
          </a:p>
        </p:txBody>
      </p:sp>
      <p:sp>
        <p:nvSpPr>
          <p:cNvPr name="TextBox 26" id="26"/>
          <p:cNvSpPr txBox="true"/>
          <p:nvPr/>
        </p:nvSpPr>
        <p:spPr>
          <a:xfrm rot="0">
            <a:off x="12667827" y="8877101"/>
            <a:ext cx="4182756" cy="47625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a:rPr>
              <a:t>MSV: 20210844</a:t>
            </a:r>
          </a:p>
        </p:txBody>
      </p:sp>
      <p:sp>
        <p:nvSpPr>
          <p:cNvPr name="TextBox 27" id="27"/>
          <p:cNvSpPr txBox="true"/>
          <p:nvPr/>
        </p:nvSpPr>
        <p:spPr>
          <a:xfrm rot="0">
            <a:off x="939771" y="7753350"/>
            <a:ext cx="4956220"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a:rPr>
              <a:t>NGUYỄN XUÂN MẠNH</a:t>
            </a:r>
          </a:p>
        </p:txBody>
      </p:sp>
      <p:sp>
        <p:nvSpPr>
          <p:cNvPr name="TextBox 28" id="28"/>
          <p:cNvSpPr txBox="true"/>
          <p:nvPr/>
        </p:nvSpPr>
        <p:spPr>
          <a:xfrm rot="0">
            <a:off x="7052622" y="7753350"/>
            <a:ext cx="41827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a:rPr>
              <a:t>NGUYỄN VĂN HẢI</a:t>
            </a:r>
          </a:p>
        </p:txBody>
      </p:sp>
      <p:sp>
        <p:nvSpPr>
          <p:cNvPr name="TextBox 29" id="29"/>
          <p:cNvSpPr txBox="true"/>
          <p:nvPr/>
        </p:nvSpPr>
        <p:spPr>
          <a:xfrm rot="0">
            <a:off x="12667827" y="7753350"/>
            <a:ext cx="41827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a:rPr>
              <a:t>ĐINH VĂN DUY</a:t>
            </a:r>
          </a:p>
        </p:txBody>
      </p:sp>
      <p:sp>
        <p:nvSpPr>
          <p:cNvPr name="TextBox 30" id="30"/>
          <p:cNvSpPr txBox="true"/>
          <p:nvPr/>
        </p:nvSpPr>
        <p:spPr>
          <a:xfrm rot="0">
            <a:off x="5365612" y="904875"/>
            <a:ext cx="9648153" cy="1038225"/>
          </a:xfrm>
          <a:prstGeom prst="rect">
            <a:avLst/>
          </a:prstGeom>
        </p:spPr>
        <p:txBody>
          <a:bodyPr anchor="t" rtlCol="false" tIns="0" lIns="0" bIns="0" rIns="0">
            <a:spAutoFit/>
          </a:bodyPr>
          <a:lstStyle/>
          <a:p>
            <a:pPr>
              <a:lnSpc>
                <a:spcPts val="8400"/>
              </a:lnSpc>
            </a:pPr>
            <a:r>
              <a:rPr lang="en-US" sz="6000" spc="179">
                <a:solidFill>
                  <a:srgbClr val="FFFFFF"/>
                </a:solidFill>
                <a:latin typeface="Fira Sans Light Bold"/>
              </a:rPr>
              <a:t>CÁC THÀNH VIÊN NHÓM</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892556"/>
            <a:ext cx="18288000" cy="8394444"/>
            <a:chOff x="0" y="0"/>
            <a:chExt cx="6671512" cy="3062316"/>
          </a:xfrm>
        </p:grpSpPr>
        <p:sp>
          <p:nvSpPr>
            <p:cNvPr name="Freeform 3" id="3"/>
            <p:cNvSpPr/>
            <p:nvPr/>
          </p:nvSpPr>
          <p:spPr>
            <a:xfrm flipH="false" flipV="false">
              <a:off x="0" y="0"/>
              <a:ext cx="6671512" cy="3062316"/>
            </a:xfrm>
            <a:custGeom>
              <a:avLst/>
              <a:gdLst/>
              <a:ahLst/>
              <a:cxnLst/>
              <a:rect r="r" b="b" t="t" l="l"/>
              <a:pathLst>
                <a:path h="3062316" w="6671512">
                  <a:moveTo>
                    <a:pt x="0" y="0"/>
                  </a:moveTo>
                  <a:lnTo>
                    <a:pt x="6671512" y="0"/>
                  </a:lnTo>
                  <a:lnTo>
                    <a:pt x="6671512" y="3062316"/>
                  </a:lnTo>
                  <a:lnTo>
                    <a:pt x="0" y="3062316"/>
                  </a:lnTo>
                  <a:close/>
                </a:path>
              </a:pathLst>
            </a:custGeom>
            <a:solidFill>
              <a:srgbClr val="2B4A9D"/>
            </a:solidFill>
          </p:spPr>
        </p:sp>
      </p:grpSp>
      <p:grpSp>
        <p:nvGrpSpPr>
          <p:cNvPr name="Group 4" id="4"/>
          <p:cNvGrpSpPr/>
          <p:nvPr/>
        </p:nvGrpSpPr>
        <p:grpSpPr>
          <a:xfrm rot="0">
            <a:off x="0" y="-1047911"/>
            <a:ext cx="18387111" cy="1664258"/>
            <a:chOff x="0" y="0"/>
            <a:chExt cx="6671512" cy="603853"/>
          </a:xfrm>
        </p:grpSpPr>
        <p:sp>
          <p:nvSpPr>
            <p:cNvPr name="Freeform 5" id="5"/>
            <p:cNvSpPr/>
            <p:nvPr/>
          </p:nvSpPr>
          <p:spPr>
            <a:xfrm flipH="false" flipV="false">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pic>
        <p:nvPicPr>
          <p:cNvPr name="Picture 6" id="6"/>
          <p:cNvPicPr>
            <a:picLocks noChangeAspect="true"/>
          </p:cNvPicPr>
          <p:nvPr/>
        </p:nvPicPr>
        <p:blipFill>
          <a:blip r:embed="rId2"/>
          <a:srcRect l="0" t="2224" r="459" b="2224"/>
          <a:stretch>
            <a:fillRect/>
          </a:stretch>
        </p:blipFill>
        <p:spPr>
          <a:xfrm flipH="false" flipV="false" rot="0">
            <a:off x="6458664" y="2200275"/>
            <a:ext cx="11071349" cy="7555992"/>
          </a:xfrm>
          <a:prstGeom prst="rect">
            <a:avLst/>
          </a:prstGeom>
        </p:spPr>
      </p:pic>
      <p:sp>
        <p:nvSpPr>
          <p:cNvPr name="TextBox 7" id="7"/>
          <p:cNvSpPr txBox="true"/>
          <p:nvPr/>
        </p:nvSpPr>
        <p:spPr>
          <a:xfrm rot="0">
            <a:off x="1028700" y="2483246"/>
            <a:ext cx="15286131" cy="714375"/>
          </a:xfrm>
          <a:prstGeom prst="rect">
            <a:avLst/>
          </a:prstGeom>
        </p:spPr>
        <p:txBody>
          <a:bodyPr anchor="t" rtlCol="false" tIns="0" lIns="0" bIns="0" rIns="0">
            <a:spAutoFit/>
          </a:bodyPr>
          <a:lstStyle/>
          <a:p>
            <a:pPr algn="just" marL="971550" indent="-485775" lvl="1">
              <a:lnSpc>
                <a:spcPts val="5625"/>
              </a:lnSpc>
              <a:buFont typeface="Arial"/>
              <a:buChar char="•"/>
            </a:pPr>
            <a:r>
              <a:rPr lang="en-US" sz="4500" spc="108">
                <a:solidFill>
                  <a:srgbClr val="FFFFFF"/>
                </a:solidFill>
                <a:latin typeface="Lato"/>
              </a:rPr>
              <a:t>Form đăng ký</a:t>
            </a:r>
          </a:p>
        </p:txBody>
      </p:sp>
      <p:sp>
        <p:nvSpPr>
          <p:cNvPr name="TextBox 8" id="8"/>
          <p:cNvSpPr txBox="true"/>
          <p:nvPr/>
        </p:nvSpPr>
        <p:spPr>
          <a:xfrm rot="0">
            <a:off x="1028700" y="876300"/>
            <a:ext cx="12059968" cy="914400"/>
          </a:xfrm>
          <a:prstGeom prst="rect">
            <a:avLst/>
          </a:prstGeom>
        </p:spPr>
        <p:txBody>
          <a:bodyPr anchor="t" rtlCol="false" tIns="0" lIns="0" bIns="0" rIns="0">
            <a:spAutoFit/>
          </a:bodyPr>
          <a:lstStyle/>
          <a:p>
            <a:pPr marL="1079501" indent="-539750" lvl="1">
              <a:lnSpc>
                <a:spcPts val="7500"/>
              </a:lnSpc>
              <a:buFont typeface="Arial"/>
              <a:buChar char="•"/>
            </a:pPr>
            <a:r>
              <a:rPr lang="en-US" sz="5000" spc="150">
                <a:solidFill>
                  <a:srgbClr val="2B4A9D"/>
                </a:solidFill>
                <a:latin typeface="Fira Sans Bold Bold"/>
              </a:rPr>
              <a:t> LỚP GUI</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892556"/>
            <a:ext cx="18288000" cy="8394444"/>
            <a:chOff x="0" y="0"/>
            <a:chExt cx="6671512" cy="3062316"/>
          </a:xfrm>
        </p:grpSpPr>
        <p:sp>
          <p:nvSpPr>
            <p:cNvPr name="Freeform 3" id="3"/>
            <p:cNvSpPr/>
            <p:nvPr/>
          </p:nvSpPr>
          <p:spPr>
            <a:xfrm flipH="false" flipV="false">
              <a:off x="0" y="0"/>
              <a:ext cx="6671512" cy="3062316"/>
            </a:xfrm>
            <a:custGeom>
              <a:avLst/>
              <a:gdLst/>
              <a:ahLst/>
              <a:cxnLst/>
              <a:rect r="r" b="b" t="t" l="l"/>
              <a:pathLst>
                <a:path h="3062316" w="6671512">
                  <a:moveTo>
                    <a:pt x="0" y="0"/>
                  </a:moveTo>
                  <a:lnTo>
                    <a:pt x="6671512" y="0"/>
                  </a:lnTo>
                  <a:lnTo>
                    <a:pt x="6671512" y="3062316"/>
                  </a:lnTo>
                  <a:lnTo>
                    <a:pt x="0" y="3062316"/>
                  </a:lnTo>
                  <a:close/>
                </a:path>
              </a:pathLst>
            </a:custGeom>
            <a:solidFill>
              <a:srgbClr val="2B4A9D"/>
            </a:solidFill>
          </p:spPr>
        </p:sp>
      </p:grpSp>
      <p:grpSp>
        <p:nvGrpSpPr>
          <p:cNvPr name="Group 4" id="4"/>
          <p:cNvGrpSpPr/>
          <p:nvPr/>
        </p:nvGrpSpPr>
        <p:grpSpPr>
          <a:xfrm rot="0">
            <a:off x="0" y="-1047911"/>
            <a:ext cx="18387111" cy="1664258"/>
            <a:chOff x="0" y="0"/>
            <a:chExt cx="6671512" cy="603853"/>
          </a:xfrm>
        </p:grpSpPr>
        <p:sp>
          <p:nvSpPr>
            <p:cNvPr name="Freeform 5" id="5"/>
            <p:cNvSpPr/>
            <p:nvPr/>
          </p:nvSpPr>
          <p:spPr>
            <a:xfrm flipH="false" flipV="false">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pic>
        <p:nvPicPr>
          <p:cNvPr name="Picture 6" id="6"/>
          <p:cNvPicPr>
            <a:picLocks noChangeAspect="true"/>
          </p:cNvPicPr>
          <p:nvPr/>
        </p:nvPicPr>
        <p:blipFill>
          <a:blip r:embed="rId2"/>
          <a:srcRect l="0" t="0" r="0" b="0"/>
          <a:stretch>
            <a:fillRect/>
          </a:stretch>
        </p:blipFill>
        <p:spPr>
          <a:xfrm flipH="false" flipV="false" rot="0">
            <a:off x="2517501" y="3133725"/>
            <a:ext cx="13352108" cy="6991350"/>
          </a:xfrm>
          <a:prstGeom prst="rect">
            <a:avLst/>
          </a:prstGeom>
        </p:spPr>
      </p:pic>
      <p:sp>
        <p:nvSpPr>
          <p:cNvPr name="TextBox 7" id="7"/>
          <p:cNvSpPr txBox="true"/>
          <p:nvPr/>
        </p:nvSpPr>
        <p:spPr>
          <a:xfrm rot="0">
            <a:off x="1028700" y="2171700"/>
            <a:ext cx="15286131" cy="714375"/>
          </a:xfrm>
          <a:prstGeom prst="rect">
            <a:avLst/>
          </a:prstGeom>
        </p:spPr>
        <p:txBody>
          <a:bodyPr anchor="t" rtlCol="false" tIns="0" lIns="0" bIns="0" rIns="0">
            <a:spAutoFit/>
          </a:bodyPr>
          <a:lstStyle/>
          <a:p>
            <a:pPr algn="just" marL="971550" indent="-485775" lvl="1">
              <a:lnSpc>
                <a:spcPts val="5625"/>
              </a:lnSpc>
              <a:buFont typeface="Arial"/>
              <a:buChar char="•"/>
            </a:pPr>
            <a:r>
              <a:rPr lang="en-US" sz="4500" spc="108">
                <a:solidFill>
                  <a:srgbClr val="FFFFFF"/>
                </a:solidFill>
                <a:latin typeface="Lato"/>
              </a:rPr>
              <a:t>Form trang chủ</a:t>
            </a:r>
          </a:p>
        </p:txBody>
      </p:sp>
      <p:sp>
        <p:nvSpPr>
          <p:cNvPr name="TextBox 8" id="8"/>
          <p:cNvSpPr txBox="true"/>
          <p:nvPr/>
        </p:nvSpPr>
        <p:spPr>
          <a:xfrm rot="0">
            <a:off x="1028700" y="876300"/>
            <a:ext cx="12059968" cy="914400"/>
          </a:xfrm>
          <a:prstGeom prst="rect">
            <a:avLst/>
          </a:prstGeom>
        </p:spPr>
        <p:txBody>
          <a:bodyPr anchor="t" rtlCol="false" tIns="0" lIns="0" bIns="0" rIns="0">
            <a:spAutoFit/>
          </a:bodyPr>
          <a:lstStyle/>
          <a:p>
            <a:pPr marL="1079501" indent="-539750" lvl="1">
              <a:lnSpc>
                <a:spcPts val="7500"/>
              </a:lnSpc>
              <a:buFont typeface="Arial"/>
              <a:buChar char="•"/>
            </a:pPr>
            <a:r>
              <a:rPr lang="en-US" sz="5000" spc="150">
                <a:solidFill>
                  <a:srgbClr val="2B4A9D"/>
                </a:solidFill>
                <a:latin typeface="Fira Sans Bold Bold"/>
              </a:rPr>
              <a:t> LỚP GUI</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892556"/>
            <a:ext cx="18288000" cy="8394444"/>
            <a:chOff x="0" y="0"/>
            <a:chExt cx="6671512" cy="3062316"/>
          </a:xfrm>
        </p:grpSpPr>
        <p:sp>
          <p:nvSpPr>
            <p:cNvPr name="Freeform 3" id="3"/>
            <p:cNvSpPr/>
            <p:nvPr/>
          </p:nvSpPr>
          <p:spPr>
            <a:xfrm flipH="false" flipV="false">
              <a:off x="0" y="0"/>
              <a:ext cx="6671512" cy="3062316"/>
            </a:xfrm>
            <a:custGeom>
              <a:avLst/>
              <a:gdLst/>
              <a:ahLst/>
              <a:cxnLst/>
              <a:rect r="r" b="b" t="t" l="l"/>
              <a:pathLst>
                <a:path h="3062316" w="6671512">
                  <a:moveTo>
                    <a:pt x="0" y="0"/>
                  </a:moveTo>
                  <a:lnTo>
                    <a:pt x="6671512" y="0"/>
                  </a:lnTo>
                  <a:lnTo>
                    <a:pt x="6671512" y="3062316"/>
                  </a:lnTo>
                  <a:lnTo>
                    <a:pt x="0" y="3062316"/>
                  </a:lnTo>
                  <a:close/>
                </a:path>
              </a:pathLst>
            </a:custGeom>
            <a:solidFill>
              <a:srgbClr val="2B4A9D"/>
            </a:solidFill>
          </p:spPr>
        </p:sp>
      </p:grpSp>
      <p:grpSp>
        <p:nvGrpSpPr>
          <p:cNvPr name="Group 4" id="4"/>
          <p:cNvGrpSpPr/>
          <p:nvPr/>
        </p:nvGrpSpPr>
        <p:grpSpPr>
          <a:xfrm rot="0">
            <a:off x="0" y="-1047911"/>
            <a:ext cx="18387111" cy="1664258"/>
            <a:chOff x="0" y="0"/>
            <a:chExt cx="6671512" cy="603853"/>
          </a:xfrm>
        </p:grpSpPr>
        <p:sp>
          <p:nvSpPr>
            <p:cNvPr name="Freeform 5" id="5"/>
            <p:cNvSpPr/>
            <p:nvPr/>
          </p:nvSpPr>
          <p:spPr>
            <a:xfrm flipH="false" flipV="false">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pic>
        <p:nvPicPr>
          <p:cNvPr name="Picture 6" id="6"/>
          <p:cNvPicPr>
            <a:picLocks noChangeAspect="true"/>
          </p:cNvPicPr>
          <p:nvPr/>
        </p:nvPicPr>
        <p:blipFill>
          <a:blip r:embed="rId2"/>
          <a:srcRect l="0" t="0" r="0" b="0"/>
          <a:stretch>
            <a:fillRect/>
          </a:stretch>
        </p:blipFill>
        <p:spPr>
          <a:xfrm flipH="false" flipV="false" rot="0">
            <a:off x="2409195" y="3047513"/>
            <a:ext cx="13469609" cy="7087087"/>
          </a:xfrm>
          <a:prstGeom prst="rect">
            <a:avLst/>
          </a:prstGeom>
        </p:spPr>
      </p:pic>
      <p:sp>
        <p:nvSpPr>
          <p:cNvPr name="TextBox 7" id="7"/>
          <p:cNvSpPr txBox="true"/>
          <p:nvPr/>
        </p:nvSpPr>
        <p:spPr>
          <a:xfrm rot="0">
            <a:off x="1028700" y="2171700"/>
            <a:ext cx="15286131" cy="714375"/>
          </a:xfrm>
          <a:prstGeom prst="rect">
            <a:avLst/>
          </a:prstGeom>
        </p:spPr>
        <p:txBody>
          <a:bodyPr anchor="t" rtlCol="false" tIns="0" lIns="0" bIns="0" rIns="0">
            <a:spAutoFit/>
          </a:bodyPr>
          <a:lstStyle/>
          <a:p>
            <a:pPr algn="just" marL="971550" indent="-485775" lvl="1">
              <a:lnSpc>
                <a:spcPts val="5625"/>
              </a:lnSpc>
              <a:buFont typeface="Arial"/>
              <a:buChar char="•"/>
            </a:pPr>
            <a:r>
              <a:rPr lang="en-US" sz="4500" spc="108">
                <a:solidFill>
                  <a:srgbClr val="FFFFFF"/>
                </a:solidFill>
                <a:latin typeface="Lato"/>
              </a:rPr>
              <a:t>Form giao dịch</a:t>
            </a:r>
          </a:p>
        </p:txBody>
      </p:sp>
      <p:sp>
        <p:nvSpPr>
          <p:cNvPr name="TextBox 8" id="8"/>
          <p:cNvSpPr txBox="true"/>
          <p:nvPr/>
        </p:nvSpPr>
        <p:spPr>
          <a:xfrm rot="0">
            <a:off x="1028700" y="876300"/>
            <a:ext cx="12059968" cy="914400"/>
          </a:xfrm>
          <a:prstGeom prst="rect">
            <a:avLst/>
          </a:prstGeom>
        </p:spPr>
        <p:txBody>
          <a:bodyPr anchor="t" rtlCol="false" tIns="0" lIns="0" bIns="0" rIns="0">
            <a:spAutoFit/>
          </a:bodyPr>
          <a:lstStyle/>
          <a:p>
            <a:pPr marL="1079501" indent="-539750" lvl="1">
              <a:lnSpc>
                <a:spcPts val="7500"/>
              </a:lnSpc>
              <a:buFont typeface="Arial"/>
              <a:buChar char="•"/>
            </a:pPr>
            <a:r>
              <a:rPr lang="en-US" sz="5000" spc="150">
                <a:solidFill>
                  <a:srgbClr val="2B4A9D"/>
                </a:solidFill>
                <a:latin typeface="Fira Sans Bold Bold"/>
              </a:rPr>
              <a:t> LỚP GUI</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800225"/>
            <a:ext cx="18288000" cy="8496300"/>
            <a:chOff x="0" y="0"/>
            <a:chExt cx="6671512" cy="3099473"/>
          </a:xfrm>
        </p:grpSpPr>
        <p:sp>
          <p:nvSpPr>
            <p:cNvPr name="Freeform 3" id="3"/>
            <p:cNvSpPr/>
            <p:nvPr/>
          </p:nvSpPr>
          <p:spPr>
            <a:xfrm flipH="false" flipV="false">
              <a:off x="0" y="0"/>
              <a:ext cx="6671512" cy="3099473"/>
            </a:xfrm>
            <a:custGeom>
              <a:avLst/>
              <a:gdLst/>
              <a:ahLst/>
              <a:cxnLst/>
              <a:rect r="r" b="b" t="t" l="l"/>
              <a:pathLst>
                <a:path h="3099473" w="6671512">
                  <a:moveTo>
                    <a:pt x="0" y="0"/>
                  </a:moveTo>
                  <a:lnTo>
                    <a:pt x="6671512" y="0"/>
                  </a:lnTo>
                  <a:lnTo>
                    <a:pt x="6671512" y="3099473"/>
                  </a:lnTo>
                  <a:lnTo>
                    <a:pt x="0" y="3099473"/>
                  </a:lnTo>
                  <a:close/>
                </a:path>
              </a:pathLst>
            </a:custGeom>
            <a:solidFill>
              <a:srgbClr val="2B4A9D"/>
            </a:solidFill>
          </p:spPr>
        </p:sp>
      </p:grpSp>
      <p:grpSp>
        <p:nvGrpSpPr>
          <p:cNvPr name="Group 4" id="4"/>
          <p:cNvGrpSpPr/>
          <p:nvPr/>
        </p:nvGrpSpPr>
        <p:grpSpPr>
          <a:xfrm rot="0">
            <a:off x="0" y="-1047911"/>
            <a:ext cx="18387111" cy="1664258"/>
            <a:chOff x="0" y="0"/>
            <a:chExt cx="6671512" cy="603853"/>
          </a:xfrm>
        </p:grpSpPr>
        <p:sp>
          <p:nvSpPr>
            <p:cNvPr name="Freeform 5" id="5"/>
            <p:cNvSpPr/>
            <p:nvPr/>
          </p:nvSpPr>
          <p:spPr>
            <a:xfrm flipH="false" flipV="false">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pic>
        <p:nvPicPr>
          <p:cNvPr name="Picture 6" id="6"/>
          <p:cNvPicPr>
            <a:picLocks noChangeAspect="true"/>
          </p:cNvPicPr>
          <p:nvPr/>
        </p:nvPicPr>
        <p:blipFill>
          <a:blip r:embed="rId2"/>
          <a:srcRect l="0" t="0" r="0" b="0"/>
          <a:stretch>
            <a:fillRect/>
          </a:stretch>
        </p:blipFill>
        <p:spPr>
          <a:xfrm flipH="false" flipV="false" rot="0">
            <a:off x="2432920" y="2890837"/>
            <a:ext cx="13521271" cy="7155873"/>
          </a:xfrm>
          <a:prstGeom prst="rect">
            <a:avLst/>
          </a:prstGeom>
        </p:spPr>
      </p:pic>
      <p:sp>
        <p:nvSpPr>
          <p:cNvPr name="TextBox 7" id="7"/>
          <p:cNvSpPr txBox="true"/>
          <p:nvPr/>
        </p:nvSpPr>
        <p:spPr>
          <a:xfrm rot="0">
            <a:off x="1028700" y="1966912"/>
            <a:ext cx="15286131" cy="714375"/>
          </a:xfrm>
          <a:prstGeom prst="rect">
            <a:avLst/>
          </a:prstGeom>
        </p:spPr>
        <p:txBody>
          <a:bodyPr anchor="t" rtlCol="false" tIns="0" lIns="0" bIns="0" rIns="0">
            <a:spAutoFit/>
          </a:bodyPr>
          <a:lstStyle/>
          <a:p>
            <a:pPr algn="just" marL="971550" indent="-485775" lvl="1">
              <a:lnSpc>
                <a:spcPts val="5625"/>
              </a:lnSpc>
              <a:buFont typeface="Arial"/>
              <a:buChar char="•"/>
            </a:pPr>
            <a:r>
              <a:rPr lang="en-US" sz="4500" spc="108">
                <a:solidFill>
                  <a:srgbClr val="FFFFFF"/>
                </a:solidFill>
                <a:latin typeface="Lato"/>
              </a:rPr>
              <a:t>Form tiết kiệm</a:t>
            </a:r>
          </a:p>
        </p:txBody>
      </p:sp>
      <p:sp>
        <p:nvSpPr>
          <p:cNvPr name="TextBox 8" id="8"/>
          <p:cNvSpPr txBox="true"/>
          <p:nvPr/>
        </p:nvSpPr>
        <p:spPr>
          <a:xfrm rot="0">
            <a:off x="1028700" y="676275"/>
            <a:ext cx="12059968" cy="914400"/>
          </a:xfrm>
          <a:prstGeom prst="rect">
            <a:avLst/>
          </a:prstGeom>
        </p:spPr>
        <p:txBody>
          <a:bodyPr anchor="t" rtlCol="false" tIns="0" lIns="0" bIns="0" rIns="0">
            <a:spAutoFit/>
          </a:bodyPr>
          <a:lstStyle/>
          <a:p>
            <a:pPr marL="1079501" indent="-539750" lvl="1">
              <a:lnSpc>
                <a:spcPts val="7500"/>
              </a:lnSpc>
              <a:buFont typeface="Arial"/>
              <a:buChar char="•"/>
            </a:pPr>
            <a:r>
              <a:rPr lang="en-US" sz="5000" spc="150">
                <a:solidFill>
                  <a:srgbClr val="2B4A9D"/>
                </a:solidFill>
                <a:latin typeface="Fira Sans Bold Bold"/>
              </a:rPr>
              <a:t> LỚP GUI</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800225"/>
            <a:ext cx="18288000" cy="8496300"/>
            <a:chOff x="0" y="0"/>
            <a:chExt cx="6671512" cy="3099473"/>
          </a:xfrm>
        </p:grpSpPr>
        <p:sp>
          <p:nvSpPr>
            <p:cNvPr name="Freeform 3" id="3"/>
            <p:cNvSpPr/>
            <p:nvPr/>
          </p:nvSpPr>
          <p:spPr>
            <a:xfrm flipH="false" flipV="false">
              <a:off x="0" y="0"/>
              <a:ext cx="6671512" cy="3099473"/>
            </a:xfrm>
            <a:custGeom>
              <a:avLst/>
              <a:gdLst/>
              <a:ahLst/>
              <a:cxnLst/>
              <a:rect r="r" b="b" t="t" l="l"/>
              <a:pathLst>
                <a:path h="3099473" w="6671512">
                  <a:moveTo>
                    <a:pt x="0" y="0"/>
                  </a:moveTo>
                  <a:lnTo>
                    <a:pt x="6671512" y="0"/>
                  </a:lnTo>
                  <a:lnTo>
                    <a:pt x="6671512" y="3099473"/>
                  </a:lnTo>
                  <a:lnTo>
                    <a:pt x="0" y="3099473"/>
                  </a:lnTo>
                  <a:close/>
                </a:path>
              </a:pathLst>
            </a:custGeom>
            <a:solidFill>
              <a:srgbClr val="2B4A9D"/>
            </a:solidFill>
          </p:spPr>
        </p:sp>
      </p:grpSp>
      <p:grpSp>
        <p:nvGrpSpPr>
          <p:cNvPr name="Group 4" id="4"/>
          <p:cNvGrpSpPr/>
          <p:nvPr/>
        </p:nvGrpSpPr>
        <p:grpSpPr>
          <a:xfrm rot="0">
            <a:off x="0" y="-1047911"/>
            <a:ext cx="18387111" cy="1664258"/>
            <a:chOff x="0" y="0"/>
            <a:chExt cx="6671512" cy="603853"/>
          </a:xfrm>
        </p:grpSpPr>
        <p:sp>
          <p:nvSpPr>
            <p:cNvPr name="Freeform 5" id="5"/>
            <p:cNvSpPr/>
            <p:nvPr/>
          </p:nvSpPr>
          <p:spPr>
            <a:xfrm flipH="false" flipV="false">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pic>
        <p:nvPicPr>
          <p:cNvPr name="Picture 6" id="6"/>
          <p:cNvPicPr>
            <a:picLocks noChangeAspect="true"/>
          </p:cNvPicPr>
          <p:nvPr/>
        </p:nvPicPr>
        <p:blipFill>
          <a:blip r:embed="rId2"/>
          <a:srcRect l="0" t="0" r="0" b="0"/>
          <a:stretch>
            <a:fillRect/>
          </a:stretch>
        </p:blipFill>
        <p:spPr>
          <a:xfrm flipH="false" flipV="false" rot="0">
            <a:off x="2190840" y="2871787"/>
            <a:ext cx="13906320" cy="7316864"/>
          </a:xfrm>
          <a:prstGeom prst="rect">
            <a:avLst/>
          </a:prstGeom>
        </p:spPr>
      </p:pic>
      <p:sp>
        <p:nvSpPr>
          <p:cNvPr name="TextBox 7" id="7"/>
          <p:cNvSpPr txBox="true"/>
          <p:nvPr/>
        </p:nvSpPr>
        <p:spPr>
          <a:xfrm rot="0">
            <a:off x="1028700" y="1966912"/>
            <a:ext cx="15286131" cy="714375"/>
          </a:xfrm>
          <a:prstGeom prst="rect">
            <a:avLst/>
          </a:prstGeom>
        </p:spPr>
        <p:txBody>
          <a:bodyPr anchor="t" rtlCol="false" tIns="0" lIns="0" bIns="0" rIns="0">
            <a:spAutoFit/>
          </a:bodyPr>
          <a:lstStyle/>
          <a:p>
            <a:pPr algn="just" marL="971550" indent="-485775" lvl="1">
              <a:lnSpc>
                <a:spcPts val="5625"/>
              </a:lnSpc>
              <a:buFont typeface="Arial"/>
              <a:buChar char="•"/>
            </a:pPr>
            <a:r>
              <a:rPr lang="en-US" sz="4500" spc="108">
                <a:solidFill>
                  <a:srgbClr val="FFFFFF"/>
                </a:solidFill>
                <a:latin typeface="Lato"/>
              </a:rPr>
              <a:t>Form xem lịch sử giao dịch</a:t>
            </a:r>
          </a:p>
        </p:txBody>
      </p:sp>
      <p:sp>
        <p:nvSpPr>
          <p:cNvPr name="TextBox 8" id="8"/>
          <p:cNvSpPr txBox="true"/>
          <p:nvPr/>
        </p:nvSpPr>
        <p:spPr>
          <a:xfrm rot="0">
            <a:off x="1028700" y="676275"/>
            <a:ext cx="12059968" cy="914400"/>
          </a:xfrm>
          <a:prstGeom prst="rect">
            <a:avLst/>
          </a:prstGeom>
        </p:spPr>
        <p:txBody>
          <a:bodyPr anchor="t" rtlCol="false" tIns="0" lIns="0" bIns="0" rIns="0">
            <a:spAutoFit/>
          </a:bodyPr>
          <a:lstStyle/>
          <a:p>
            <a:pPr marL="1079501" indent="-539750" lvl="1">
              <a:lnSpc>
                <a:spcPts val="7500"/>
              </a:lnSpc>
              <a:buFont typeface="Arial"/>
              <a:buChar char="•"/>
            </a:pPr>
            <a:r>
              <a:rPr lang="en-US" sz="5000" spc="150">
                <a:solidFill>
                  <a:srgbClr val="2B4A9D"/>
                </a:solidFill>
                <a:latin typeface="Fira Sans Bold Bold"/>
              </a:rPr>
              <a:t> LỚP GUI</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800225"/>
            <a:ext cx="18288000" cy="8496300"/>
            <a:chOff x="0" y="0"/>
            <a:chExt cx="6671512" cy="3099473"/>
          </a:xfrm>
        </p:grpSpPr>
        <p:sp>
          <p:nvSpPr>
            <p:cNvPr name="Freeform 3" id="3"/>
            <p:cNvSpPr/>
            <p:nvPr/>
          </p:nvSpPr>
          <p:spPr>
            <a:xfrm flipH="false" flipV="false">
              <a:off x="0" y="0"/>
              <a:ext cx="6671512" cy="3099473"/>
            </a:xfrm>
            <a:custGeom>
              <a:avLst/>
              <a:gdLst/>
              <a:ahLst/>
              <a:cxnLst/>
              <a:rect r="r" b="b" t="t" l="l"/>
              <a:pathLst>
                <a:path h="3099473" w="6671512">
                  <a:moveTo>
                    <a:pt x="0" y="0"/>
                  </a:moveTo>
                  <a:lnTo>
                    <a:pt x="6671512" y="0"/>
                  </a:lnTo>
                  <a:lnTo>
                    <a:pt x="6671512" y="3099473"/>
                  </a:lnTo>
                  <a:lnTo>
                    <a:pt x="0" y="3099473"/>
                  </a:lnTo>
                  <a:close/>
                </a:path>
              </a:pathLst>
            </a:custGeom>
            <a:solidFill>
              <a:srgbClr val="2B4A9D"/>
            </a:solidFill>
          </p:spPr>
        </p:sp>
      </p:grpSp>
      <p:grpSp>
        <p:nvGrpSpPr>
          <p:cNvPr name="Group 4" id="4"/>
          <p:cNvGrpSpPr/>
          <p:nvPr/>
        </p:nvGrpSpPr>
        <p:grpSpPr>
          <a:xfrm rot="0">
            <a:off x="0" y="-1047911"/>
            <a:ext cx="18387111" cy="1664258"/>
            <a:chOff x="0" y="0"/>
            <a:chExt cx="6671512" cy="603853"/>
          </a:xfrm>
        </p:grpSpPr>
        <p:sp>
          <p:nvSpPr>
            <p:cNvPr name="Freeform 5" id="5"/>
            <p:cNvSpPr/>
            <p:nvPr/>
          </p:nvSpPr>
          <p:spPr>
            <a:xfrm flipH="false" flipV="false">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pic>
        <p:nvPicPr>
          <p:cNvPr name="Picture 6" id="6"/>
          <p:cNvPicPr>
            <a:picLocks noChangeAspect="true"/>
          </p:cNvPicPr>
          <p:nvPr/>
        </p:nvPicPr>
        <p:blipFill>
          <a:blip r:embed="rId2"/>
          <a:srcRect l="0" t="0" r="0" b="0"/>
          <a:stretch>
            <a:fillRect/>
          </a:stretch>
        </p:blipFill>
        <p:spPr>
          <a:xfrm flipH="false" flipV="false" rot="0">
            <a:off x="2686027" y="2890837"/>
            <a:ext cx="13015057" cy="7208339"/>
          </a:xfrm>
          <a:prstGeom prst="rect">
            <a:avLst/>
          </a:prstGeom>
        </p:spPr>
      </p:pic>
      <p:sp>
        <p:nvSpPr>
          <p:cNvPr name="TextBox 7" id="7"/>
          <p:cNvSpPr txBox="true"/>
          <p:nvPr/>
        </p:nvSpPr>
        <p:spPr>
          <a:xfrm rot="0">
            <a:off x="1028700" y="1966912"/>
            <a:ext cx="15286131" cy="714375"/>
          </a:xfrm>
          <a:prstGeom prst="rect">
            <a:avLst/>
          </a:prstGeom>
        </p:spPr>
        <p:txBody>
          <a:bodyPr anchor="t" rtlCol="false" tIns="0" lIns="0" bIns="0" rIns="0">
            <a:spAutoFit/>
          </a:bodyPr>
          <a:lstStyle/>
          <a:p>
            <a:pPr algn="just" marL="971550" indent="-485775" lvl="1">
              <a:lnSpc>
                <a:spcPts val="5625"/>
              </a:lnSpc>
              <a:buFont typeface="Arial"/>
              <a:buChar char="•"/>
            </a:pPr>
            <a:r>
              <a:rPr lang="en-US" sz="4500" spc="108">
                <a:solidFill>
                  <a:srgbClr val="FFFFFF"/>
                </a:solidFill>
                <a:latin typeface="Lato"/>
              </a:rPr>
              <a:t>Form xem thông tin khách hàng</a:t>
            </a:r>
          </a:p>
        </p:txBody>
      </p:sp>
      <p:sp>
        <p:nvSpPr>
          <p:cNvPr name="TextBox 8" id="8"/>
          <p:cNvSpPr txBox="true"/>
          <p:nvPr/>
        </p:nvSpPr>
        <p:spPr>
          <a:xfrm rot="0">
            <a:off x="1028700" y="676275"/>
            <a:ext cx="12059968" cy="914400"/>
          </a:xfrm>
          <a:prstGeom prst="rect">
            <a:avLst/>
          </a:prstGeom>
        </p:spPr>
        <p:txBody>
          <a:bodyPr anchor="t" rtlCol="false" tIns="0" lIns="0" bIns="0" rIns="0">
            <a:spAutoFit/>
          </a:bodyPr>
          <a:lstStyle/>
          <a:p>
            <a:pPr marL="1079501" indent="-539750" lvl="1">
              <a:lnSpc>
                <a:spcPts val="7500"/>
              </a:lnSpc>
              <a:buFont typeface="Arial"/>
              <a:buChar char="•"/>
            </a:pPr>
            <a:r>
              <a:rPr lang="en-US" sz="5000" spc="150">
                <a:solidFill>
                  <a:srgbClr val="2B4A9D"/>
                </a:solidFill>
                <a:latin typeface="Fira Sans Bold Bold"/>
              </a:rPr>
              <a:t> LỚP GUI</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800225"/>
            <a:ext cx="18288000" cy="8496300"/>
            <a:chOff x="0" y="0"/>
            <a:chExt cx="6671512" cy="3099473"/>
          </a:xfrm>
        </p:grpSpPr>
        <p:sp>
          <p:nvSpPr>
            <p:cNvPr name="Freeform 3" id="3"/>
            <p:cNvSpPr/>
            <p:nvPr/>
          </p:nvSpPr>
          <p:spPr>
            <a:xfrm flipH="false" flipV="false">
              <a:off x="0" y="0"/>
              <a:ext cx="6671512" cy="3099473"/>
            </a:xfrm>
            <a:custGeom>
              <a:avLst/>
              <a:gdLst/>
              <a:ahLst/>
              <a:cxnLst/>
              <a:rect r="r" b="b" t="t" l="l"/>
              <a:pathLst>
                <a:path h="3099473" w="6671512">
                  <a:moveTo>
                    <a:pt x="0" y="0"/>
                  </a:moveTo>
                  <a:lnTo>
                    <a:pt x="6671512" y="0"/>
                  </a:lnTo>
                  <a:lnTo>
                    <a:pt x="6671512" y="3099473"/>
                  </a:lnTo>
                  <a:lnTo>
                    <a:pt x="0" y="3099473"/>
                  </a:lnTo>
                  <a:close/>
                </a:path>
              </a:pathLst>
            </a:custGeom>
            <a:solidFill>
              <a:srgbClr val="2B4A9D"/>
            </a:solidFill>
          </p:spPr>
        </p:sp>
      </p:grpSp>
      <p:grpSp>
        <p:nvGrpSpPr>
          <p:cNvPr name="Group 4" id="4"/>
          <p:cNvGrpSpPr/>
          <p:nvPr/>
        </p:nvGrpSpPr>
        <p:grpSpPr>
          <a:xfrm rot="0">
            <a:off x="0" y="-1047911"/>
            <a:ext cx="18387111" cy="1664258"/>
            <a:chOff x="0" y="0"/>
            <a:chExt cx="6671512" cy="603853"/>
          </a:xfrm>
        </p:grpSpPr>
        <p:sp>
          <p:nvSpPr>
            <p:cNvPr name="Freeform 5" id="5"/>
            <p:cNvSpPr/>
            <p:nvPr/>
          </p:nvSpPr>
          <p:spPr>
            <a:xfrm flipH="false" flipV="false">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pic>
        <p:nvPicPr>
          <p:cNvPr name="Picture 6" id="6"/>
          <p:cNvPicPr>
            <a:picLocks noChangeAspect="true"/>
          </p:cNvPicPr>
          <p:nvPr/>
        </p:nvPicPr>
        <p:blipFill>
          <a:blip r:embed="rId2"/>
          <a:srcRect l="0" t="0" r="0" b="0"/>
          <a:stretch>
            <a:fillRect/>
          </a:stretch>
        </p:blipFill>
        <p:spPr>
          <a:xfrm flipH="false" flipV="false" rot="0">
            <a:off x="3269996" y="2890837"/>
            <a:ext cx="11847120" cy="7217630"/>
          </a:xfrm>
          <a:prstGeom prst="rect">
            <a:avLst/>
          </a:prstGeom>
        </p:spPr>
      </p:pic>
      <p:sp>
        <p:nvSpPr>
          <p:cNvPr name="TextBox 7" id="7"/>
          <p:cNvSpPr txBox="true"/>
          <p:nvPr/>
        </p:nvSpPr>
        <p:spPr>
          <a:xfrm rot="0">
            <a:off x="1028700" y="1966912"/>
            <a:ext cx="15286131" cy="714375"/>
          </a:xfrm>
          <a:prstGeom prst="rect">
            <a:avLst/>
          </a:prstGeom>
        </p:spPr>
        <p:txBody>
          <a:bodyPr anchor="t" rtlCol="false" tIns="0" lIns="0" bIns="0" rIns="0">
            <a:spAutoFit/>
          </a:bodyPr>
          <a:lstStyle/>
          <a:p>
            <a:pPr algn="just" marL="971550" indent="-485775" lvl="1">
              <a:lnSpc>
                <a:spcPts val="5625"/>
              </a:lnSpc>
              <a:buFont typeface="Arial"/>
              <a:buChar char="•"/>
            </a:pPr>
            <a:r>
              <a:rPr lang="en-US" sz="4500" spc="108">
                <a:solidFill>
                  <a:srgbClr val="FFFFFF"/>
                </a:solidFill>
                <a:latin typeface="Lato"/>
              </a:rPr>
              <a:t>Form báo cáo</a:t>
            </a:r>
          </a:p>
        </p:txBody>
      </p:sp>
      <p:sp>
        <p:nvSpPr>
          <p:cNvPr name="TextBox 8" id="8"/>
          <p:cNvSpPr txBox="true"/>
          <p:nvPr/>
        </p:nvSpPr>
        <p:spPr>
          <a:xfrm rot="0">
            <a:off x="1028700" y="676275"/>
            <a:ext cx="12059968" cy="914400"/>
          </a:xfrm>
          <a:prstGeom prst="rect">
            <a:avLst/>
          </a:prstGeom>
        </p:spPr>
        <p:txBody>
          <a:bodyPr anchor="t" rtlCol="false" tIns="0" lIns="0" bIns="0" rIns="0">
            <a:spAutoFit/>
          </a:bodyPr>
          <a:lstStyle/>
          <a:p>
            <a:pPr marL="1079501" indent="-539750" lvl="1">
              <a:lnSpc>
                <a:spcPts val="7500"/>
              </a:lnSpc>
              <a:buFont typeface="Arial"/>
              <a:buChar char="•"/>
            </a:pPr>
            <a:r>
              <a:rPr lang="en-US" sz="5000" spc="150">
                <a:solidFill>
                  <a:srgbClr val="2B4A9D"/>
                </a:solidFill>
                <a:latin typeface="Fira Sans Bold Bold"/>
              </a:rPr>
              <a:t> LỚP GUI</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800225"/>
            <a:ext cx="18288000" cy="8496300"/>
            <a:chOff x="0" y="0"/>
            <a:chExt cx="6671512" cy="3099473"/>
          </a:xfrm>
        </p:grpSpPr>
        <p:sp>
          <p:nvSpPr>
            <p:cNvPr name="Freeform 3" id="3"/>
            <p:cNvSpPr/>
            <p:nvPr/>
          </p:nvSpPr>
          <p:spPr>
            <a:xfrm flipH="false" flipV="false">
              <a:off x="0" y="0"/>
              <a:ext cx="6671512" cy="3099473"/>
            </a:xfrm>
            <a:custGeom>
              <a:avLst/>
              <a:gdLst/>
              <a:ahLst/>
              <a:cxnLst/>
              <a:rect r="r" b="b" t="t" l="l"/>
              <a:pathLst>
                <a:path h="3099473" w="6671512">
                  <a:moveTo>
                    <a:pt x="0" y="0"/>
                  </a:moveTo>
                  <a:lnTo>
                    <a:pt x="6671512" y="0"/>
                  </a:lnTo>
                  <a:lnTo>
                    <a:pt x="6671512" y="3099473"/>
                  </a:lnTo>
                  <a:lnTo>
                    <a:pt x="0" y="3099473"/>
                  </a:lnTo>
                  <a:close/>
                </a:path>
              </a:pathLst>
            </a:custGeom>
            <a:solidFill>
              <a:srgbClr val="2B4A9D"/>
            </a:solidFill>
          </p:spPr>
        </p:sp>
      </p:grpSp>
      <p:grpSp>
        <p:nvGrpSpPr>
          <p:cNvPr name="Group 4" id="4"/>
          <p:cNvGrpSpPr/>
          <p:nvPr/>
        </p:nvGrpSpPr>
        <p:grpSpPr>
          <a:xfrm rot="0">
            <a:off x="0" y="-1047911"/>
            <a:ext cx="18387111" cy="1664258"/>
            <a:chOff x="0" y="0"/>
            <a:chExt cx="6671512" cy="603853"/>
          </a:xfrm>
        </p:grpSpPr>
        <p:sp>
          <p:nvSpPr>
            <p:cNvPr name="Freeform 5" id="5"/>
            <p:cNvSpPr/>
            <p:nvPr/>
          </p:nvSpPr>
          <p:spPr>
            <a:xfrm flipH="false" flipV="false">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pic>
        <p:nvPicPr>
          <p:cNvPr name="Picture 6" id="6"/>
          <p:cNvPicPr>
            <a:picLocks noChangeAspect="true"/>
          </p:cNvPicPr>
          <p:nvPr/>
        </p:nvPicPr>
        <p:blipFill>
          <a:blip r:embed="rId2"/>
          <a:srcRect l="0" t="0" r="0" b="0"/>
          <a:stretch>
            <a:fillRect/>
          </a:stretch>
        </p:blipFill>
        <p:spPr>
          <a:xfrm flipH="false" flipV="false" rot="0">
            <a:off x="3601951" y="2890837"/>
            <a:ext cx="11084098" cy="7196138"/>
          </a:xfrm>
          <a:prstGeom prst="rect">
            <a:avLst/>
          </a:prstGeom>
        </p:spPr>
      </p:pic>
      <p:sp>
        <p:nvSpPr>
          <p:cNvPr name="TextBox 7" id="7"/>
          <p:cNvSpPr txBox="true"/>
          <p:nvPr/>
        </p:nvSpPr>
        <p:spPr>
          <a:xfrm rot="0">
            <a:off x="1028700" y="1966912"/>
            <a:ext cx="15286131" cy="714375"/>
          </a:xfrm>
          <a:prstGeom prst="rect">
            <a:avLst/>
          </a:prstGeom>
        </p:spPr>
        <p:txBody>
          <a:bodyPr anchor="t" rtlCol="false" tIns="0" lIns="0" bIns="0" rIns="0">
            <a:spAutoFit/>
          </a:bodyPr>
          <a:lstStyle/>
          <a:p>
            <a:pPr algn="just" marL="971550" indent="-485775" lvl="1">
              <a:lnSpc>
                <a:spcPts val="5625"/>
              </a:lnSpc>
              <a:buFont typeface="Arial"/>
              <a:buChar char="•"/>
            </a:pPr>
            <a:r>
              <a:rPr lang="en-US" sz="4500" spc="108">
                <a:solidFill>
                  <a:srgbClr val="FFFFFF"/>
                </a:solidFill>
                <a:latin typeface="Lato"/>
              </a:rPr>
              <a:t>Form báo cáo thống kê tiền vào</a:t>
            </a:r>
          </a:p>
        </p:txBody>
      </p:sp>
      <p:sp>
        <p:nvSpPr>
          <p:cNvPr name="TextBox 8" id="8"/>
          <p:cNvSpPr txBox="true"/>
          <p:nvPr/>
        </p:nvSpPr>
        <p:spPr>
          <a:xfrm rot="0">
            <a:off x="1028700" y="676275"/>
            <a:ext cx="12059968" cy="914400"/>
          </a:xfrm>
          <a:prstGeom prst="rect">
            <a:avLst/>
          </a:prstGeom>
        </p:spPr>
        <p:txBody>
          <a:bodyPr anchor="t" rtlCol="false" tIns="0" lIns="0" bIns="0" rIns="0">
            <a:spAutoFit/>
          </a:bodyPr>
          <a:lstStyle/>
          <a:p>
            <a:pPr marL="1079501" indent="-539750" lvl="1">
              <a:lnSpc>
                <a:spcPts val="7500"/>
              </a:lnSpc>
              <a:buFont typeface="Arial"/>
              <a:buChar char="•"/>
            </a:pPr>
            <a:r>
              <a:rPr lang="en-US" sz="5000" spc="150">
                <a:solidFill>
                  <a:srgbClr val="2B4A9D"/>
                </a:solidFill>
                <a:latin typeface="Fira Sans Bold Bold"/>
              </a:rPr>
              <a:t> LỚP GUI</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800225"/>
            <a:ext cx="18288000" cy="8496300"/>
            <a:chOff x="0" y="0"/>
            <a:chExt cx="6671512" cy="3099473"/>
          </a:xfrm>
        </p:grpSpPr>
        <p:sp>
          <p:nvSpPr>
            <p:cNvPr name="Freeform 3" id="3"/>
            <p:cNvSpPr/>
            <p:nvPr/>
          </p:nvSpPr>
          <p:spPr>
            <a:xfrm flipH="false" flipV="false">
              <a:off x="0" y="0"/>
              <a:ext cx="6671512" cy="3099473"/>
            </a:xfrm>
            <a:custGeom>
              <a:avLst/>
              <a:gdLst/>
              <a:ahLst/>
              <a:cxnLst/>
              <a:rect r="r" b="b" t="t" l="l"/>
              <a:pathLst>
                <a:path h="3099473" w="6671512">
                  <a:moveTo>
                    <a:pt x="0" y="0"/>
                  </a:moveTo>
                  <a:lnTo>
                    <a:pt x="6671512" y="0"/>
                  </a:lnTo>
                  <a:lnTo>
                    <a:pt x="6671512" y="3099473"/>
                  </a:lnTo>
                  <a:lnTo>
                    <a:pt x="0" y="3099473"/>
                  </a:lnTo>
                  <a:close/>
                </a:path>
              </a:pathLst>
            </a:custGeom>
            <a:solidFill>
              <a:srgbClr val="2B4A9D"/>
            </a:solidFill>
          </p:spPr>
        </p:sp>
      </p:grpSp>
      <p:grpSp>
        <p:nvGrpSpPr>
          <p:cNvPr name="Group 4" id="4"/>
          <p:cNvGrpSpPr/>
          <p:nvPr/>
        </p:nvGrpSpPr>
        <p:grpSpPr>
          <a:xfrm rot="0">
            <a:off x="0" y="-1047911"/>
            <a:ext cx="18387111" cy="1664258"/>
            <a:chOff x="0" y="0"/>
            <a:chExt cx="6671512" cy="603853"/>
          </a:xfrm>
        </p:grpSpPr>
        <p:sp>
          <p:nvSpPr>
            <p:cNvPr name="Freeform 5" id="5"/>
            <p:cNvSpPr/>
            <p:nvPr/>
          </p:nvSpPr>
          <p:spPr>
            <a:xfrm flipH="false" flipV="false">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pic>
        <p:nvPicPr>
          <p:cNvPr name="Picture 6" id="6"/>
          <p:cNvPicPr>
            <a:picLocks noChangeAspect="true"/>
          </p:cNvPicPr>
          <p:nvPr/>
        </p:nvPicPr>
        <p:blipFill>
          <a:blip r:embed="rId2"/>
          <a:srcRect l="0" t="362" r="0" b="362"/>
          <a:stretch>
            <a:fillRect/>
          </a:stretch>
        </p:blipFill>
        <p:spPr>
          <a:xfrm flipH="false" flipV="false" rot="0">
            <a:off x="3815936" y="2890837"/>
            <a:ext cx="10656128" cy="7302072"/>
          </a:xfrm>
          <a:prstGeom prst="rect">
            <a:avLst/>
          </a:prstGeom>
        </p:spPr>
      </p:pic>
      <p:sp>
        <p:nvSpPr>
          <p:cNvPr name="TextBox 7" id="7"/>
          <p:cNvSpPr txBox="true"/>
          <p:nvPr/>
        </p:nvSpPr>
        <p:spPr>
          <a:xfrm rot="0">
            <a:off x="1028700" y="1966912"/>
            <a:ext cx="15286131" cy="714375"/>
          </a:xfrm>
          <a:prstGeom prst="rect">
            <a:avLst/>
          </a:prstGeom>
        </p:spPr>
        <p:txBody>
          <a:bodyPr anchor="t" rtlCol="false" tIns="0" lIns="0" bIns="0" rIns="0">
            <a:spAutoFit/>
          </a:bodyPr>
          <a:lstStyle/>
          <a:p>
            <a:pPr algn="just" marL="971550" indent="-485775" lvl="1">
              <a:lnSpc>
                <a:spcPts val="5625"/>
              </a:lnSpc>
              <a:buFont typeface="Arial"/>
              <a:buChar char="•"/>
            </a:pPr>
            <a:r>
              <a:rPr lang="en-US" sz="4500" spc="108">
                <a:solidFill>
                  <a:srgbClr val="FFFFFF"/>
                </a:solidFill>
                <a:latin typeface="Lato"/>
              </a:rPr>
              <a:t>Form báo cáo thống kê tiền ra</a:t>
            </a:r>
          </a:p>
        </p:txBody>
      </p:sp>
      <p:sp>
        <p:nvSpPr>
          <p:cNvPr name="TextBox 8" id="8"/>
          <p:cNvSpPr txBox="true"/>
          <p:nvPr/>
        </p:nvSpPr>
        <p:spPr>
          <a:xfrm rot="0">
            <a:off x="1028700" y="676275"/>
            <a:ext cx="12059968" cy="914400"/>
          </a:xfrm>
          <a:prstGeom prst="rect">
            <a:avLst/>
          </a:prstGeom>
        </p:spPr>
        <p:txBody>
          <a:bodyPr anchor="t" rtlCol="false" tIns="0" lIns="0" bIns="0" rIns="0">
            <a:spAutoFit/>
          </a:bodyPr>
          <a:lstStyle/>
          <a:p>
            <a:pPr marL="1079501" indent="-539750" lvl="1">
              <a:lnSpc>
                <a:spcPts val="7500"/>
              </a:lnSpc>
              <a:buFont typeface="Arial"/>
              <a:buChar char="•"/>
            </a:pPr>
            <a:r>
              <a:rPr lang="en-US" sz="5000" spc="150">
                <a:solidFill>
                  <a:srgbClr val="2B4A9D"/>
                </a:solidFill>
                <a:latin typeface="Fira Sans Bold Bold"/>
              </a:rPr>
              <a:t> LỚP GUI</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800225"/>
            <a:ext cx="18288000" cy="8496300"/>
            <a:chOff x="0" y="0"/>
            <a:chExt cx="6671512" cy="3099473"/>
          </a:xfrm>
        </p:grpSpPr>
        <p:sp>
          <p:nvSpPr>
            <p:cNvPr name="Freeform 3" id="3"/>
            <p:cNvSpPr/>
            <p:nvPr/>
          </p:nvSpPr>
          <p:spPr>
            <a:xfrm flipH="false" flipV="false">
              <a:off x="0" y="0"/>
              <a:ext cx="6671512" cy="3099473"/>
            </a:xfrm>
            <a:custGeom>
              <a:avLst/>
              <a:gdLst/>
              <a:ahLst/>
              <a:cxnLst/>
              <a:rect r="r" b="b" t="t" l="l"/>
              <a:pathLst>
                <a:path h="3099473" w="6671512">
                  <a:moveTo>
                    <a:pt x="0" y="0"/>
                  </a:moveTo>
                  <a:lnTo>
                    <a:pt x="6671512" y="0"/>
                  </a:lnTo>
                  <a:lnTo>
                    <a:pt x="6671512" y="3099473"/>
                  </a:lnTo>
                  <a:lnTo>
                    <a:pt x="0" y="3099473"/>
                  </a:lnTo>
                  <a:close/>
                </a:path>
              </a:pathLst>
            </a:custGeom>
            <a:solidFill>
              <a:srgbClr val="2B4A9D"/>
            </a:solidFill>
          </p:spPr>
        </p:sp>
      </p:grpSp>
      <p:grpSp>
        <p:nvGrpSpPr>
          <p:cNvPr name="Group 4" id="4"/>
          <p:cNvGrpSpPr/>
          <p:nvPr/>
        </p:nvGrpSpPr>
        <p:grpSpPr>
          <a:xfrm rot="0">
            <a:off x="0" y="-1047911"/>
            <a:ext cx="18387111" cy="1664258"/>
            <a:chOff x="0" y="0"/>
            <a:chExt cx="6671512" cy="603853"/>
          </a:xfrm>
        </p:grpSpPr>
        <p:sp>
          <p:nvSpPr>
            <p:cNvPr name="Freeform 5" id="5"/>
            <p:cNvSpPr/>
            <p:nvPr/>
          </p:nvSpPr>
          <p:spPr>
            <a:xfrm flipH="false" flipV="false">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pic>
        <p:nvPicPr>
          <p:cNvPr name="Picture 6" id="6"/>
          <p:cNvPicPr>
            <a:picLocks noChangeAspect="true"/>
          </p:cNvPicPr>
          <p:nvPr/>
        </p:nvPicPr>
        <p:blipFill>
          <a:blip r:embed="rId2"/>
          <a:srcRect l="0" t="0" r="0" b="0"/>
          <a:stretch>
            <a:fillRect/>
          </a:stretch>
        </p:blipFill>
        <p:spPr>
          <a:xfrm flipH="false" flipV="false" rot="0">
            <a:off x="1896248" y="2890837"/>
            <a:ext cx="14418583" cy="7261050"/>
          </a:xfrm>
          <a:prstGeom prst="rect">
            <a:avLst/>
          </a:prstGeom>
        </p:spPr>
      </p:pic>
      <p:sp>
        <p:nvSpPr>
          <p:cNvPr name="TextBox 7" id="7"/>
          <p:cNvSpPr txBox="true"/>
          <p:nvPr/>
        </p:nvSpPr>
        <p:spPr>
          <a:xfrm rot="0">
            <a:off x="1028700" y="1966912"/>
            <a:ext cx="15286131" cy="714375"/>
          </a:xfrm>
          <a:prstGeom prst="rect">
            <a:avLst/>
          </a:prstGeom>
        </p:spPr>
        <p:txBody>
          <a:bodyPr anchor="t" rtlCol="false" tIns="0" lIns="0" bIns="0" rIns="0">
            <a:spAutoFit/>
          </a:bodyPr>
          <a:lstStyle/>
          <a:p>
            <a:pPr algn="just" marL="971550" indent="-485775" lvl="1">
              <a:lnSpc>
                <a:spcPts val="5625"/>
              </a:lnSpc>
              <a:buFont typeface="Arial"/>
              <a:buChar char="•"/>
            </a:pPr>
            <a:r>
              <a:rPr lang="en-US" sz="4500" spc="108">
                <a:solidFill>
                  <a:srgbClr val="FFFFFF"/>
                </a:solidFill>
                <a:latin typeface="Lato"/>
              </a:rPr>
              <a:t>Form quản lý khách hàng</a:t>
            </a:r>
          </a:p>
        </p:txBody>
      </p:sp>
      <p:sp>
        <p:nvSpPr>
          <p:cNvPr name="TextBox 8" id="8"/>
          <p:cNvSpPr txBox="true"/>
          <p:nvPr/>
        </p:nvSpPr>
        <p:spPr>
          <a:xfrm rot="0">
            <a:off x="1028700" y="676275"/>
            <a:ext cx="12059968" cy="914400"/>
          </a:xfrm>
          <a:prstGeom prst="rect">
            <a:avLst/>
          </a:prstGeom>
        </p:spPr>
        <p:txBody>
          <a:bodyPr anchor="t" rtlCol="false" tIns="0" lIns="0" bIns="0" rIns="0">
            <a:spAutoFit/>
          </a:bodyPr>
          <a:lstStyle/>
          <a:p>
            <a:pPr marL="1079501" indent="-539750" lvl="1">
              <a:lnSpc>
                <a:spcPts val="7500"/>
              </a:lnSpc>
              <a:buFont typeface="Arial"/>
              <a:buChar char="•"/>
            </a:pPr>
            <a:r>
              <a:rPr lang="en-US" sz="5000" spc="150">
                <a:solidFill>
                  <a:srgbClr val="2B4A9D"/>
                </a:solidFill>
                <a:latin typeface="Fira Sans Bold Bold"/>
              </a:rPr>
              <a:t> LỚP GUI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flipH="false" flipV="false">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flipH="false" flipV="false">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flipH="false" flipV="false">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flipH="false" flipV="false">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677280" y="1955378"/>
            <a:ext cx="3963020" cy="5276243"/>
            <a:chOff x="0" y="0"/>
            <a:chExt cx="3663950" cy="4878070"/>
          </a:xfrm>
        </p:grpSpPr>
        <p:sp>
          <p:nvSpPr>
            <p:cNvPr name="Freeform 13" id="13"/>
            <p:cNvSpPr/>
            <p:nvPr/>
          </p:nvSpPr>
          <p:spPr>
            <a:xfrm flipH="false" flipV="false">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50291" r="-50291" t="0" b="0"/>
              </a:stretch>
            </a:blipFill>
          </p:spPr>
        </p:sp>
        <p:sp>
          <p:nvSpPr>
            <p:cNvPr name="Freeform 14" id="14"/>
            <p:cNvSpPr/>
            <p:nvPr/>
          </p:nvSpPr>
          <p:spPr>
            <a:xfrm flipH="false" flipV="false">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p:nvPr/>
        </p:nvGrpSpPr>
        <p:grpSpPr>
          <a:xfrm rot="-5400000">
            <a:off x="544252" y="1528585"/>
            <a:ext cx="829509" cy="1966473"/>
            <a:chOff x="0" y="0"/>
            <a:chExt cx="2354580" cy="5581882"/>
          </a:xfrm>
        </p:grpSpPr>
        <p:sp>
          <p:nvSpPr>
            <p:cNvPr name="Freeform 16" id="16"/>
            <p:cNvSpPr/>
            <p:nvPr/>
          </p:nvSpPr>
          <p:spPr>
            <a:xfrm flipH="false" flipV="false">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7" id="17"/>
          <p:cNvGrpSpPr/>
          <p:nvPr/>
        </p:nvGrpSpPr>
        <p:grpSpPr>
          <a:xfrm rot="-5400000">
            <a:off x="4980926" y="-2947126"/>
            <a:ext cx="1629197" cy="7951652"/>
            <a:chOff x="0" y="0"/>
            <a:chExt cx="2354580" cy="11492046"/>
          </a:xfrm>
        </p:grpSpPr>
        <p:sp>
          <p:nvSpPr>
            <p:cNvPr name="Freeform 18" id="18"/>
            <p:cNvSpPr/>
            <p:nvPr/>
          </p:nvSpPr>
          <p:spPr>
            <a:xfrm flipH="false" flipV="false">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grpSp>
        <p:nvGrpSpPr>
          <p:cNvPr name="Group 19" id="19"/>
          <p:cNvGrpSpPr/>
          <p:nvPr/>
        </p:nvGrpSpPr>
        <p:grpSpPr>
          <a:xfrm rot="-5400000">
            <a:off x="542699" y="3745509"/>
            <a:ext cx="829509" cy="1966473"/>
            <a:chOff x="0" y="0"/>
            <a:chExt cx="2354580" cy="5581882"/>
          </a:xfrm>
        </p:grpSpPr>
        <p:sp>
          <p:nvSpPr>
            <p:cNvPr name="Freeform 20" id="20"/>
            <p:cNvSpPr/>
            <p:nvPr/>
          </p:nvSpPr>
          <p:spPr>
            <a:xfrm flipH="false" flipV="false">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1" id="21"/>
          <p:cNvGrpSpPr/>
          <p:nvPr/>
        </p:nvGrpSpPr>
        <p:grpSpPr>
          <a:xfrm rot="-5400000">
            <a:off x="542699" y="7197957"/>
            <a:ext cx="829509" cy="1966473"/>
            <a:chOff x="0" y="0"/>
            <a:chExt cx="2354580" cy="5581882"/>
          </a:xfrm>
        </p:grpSpPr>
        <p:sp>
          <p:nvSpPr>
            <p:cNvPr name="Freeform 22" id="22"/>
            <p:cNvSpPr/>
            <p:nvPr/>
          </p:nvSpPr>
          <p:spPr>
            <a:xfrm flipH="false" flipV="false">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23" id="23"/>
          <p:cNvSpPr txBox="true"/>
          <p:nvPr/>
        </p:nvSpPr>
        <p:spPr>
          <a:xfrm rot="0">
            <a:off x="2426465" y="2781226"/>
            <a:ext cx="8926205" cy="1428750"/>
          </a:xfrm>
          <a:prstGeom prst="rect">
            <a:avLst/>
          </a:prstGeom>
        </p:spPr>
        <p:txBody>
          <a:bodyPr anchor="t" rtlCol="false" tIns="0" lIns="0" bIns="0" rIns="0">
            <a:spAutoFit/>
          </a:bodyPr>
          <a:lstStyle/>
          <a:p>
            <a:pPr marL="647703" indent="-323852" lvl="1">
              <a:lnSpc>
                <a:spcPts val="3750"/>
              </a:lnSpc>
              <a:buFont typeface="Arial"/>
              <a:buChar char="•"/>
            </a:pPr>
            <a:r>
              <a:rPr lang="en-US" sz="3000" spc="300">
                <a:solidFill>
                  <a:srgbClr val="000000"/>
                </a:solidFill>
                <a:latin typeface="Lato"/>
              </a:rPr>
              <a:t>Giới thiệu đề tài</a:t>
            </a:r>
          </a:p>
          <a:p>
            <a:pPr marL="647703" indent="-323852" lvl="1">
              <a:lnSpc>
                <a:spcPts val="3750"/>
              </a:lnSpc>
              <a:buFont typeface="Arial"/>
              <a:buChar char="•"/>
            </a:pPr>
            <a:r>
              <a:rPr lang="en-US" sz="3000" spc="300">
                <a:solidFill>
                  <a:srgbClr val="000000"/>
                </a:solidFill>
                <a:latin typeface="Lato"/>
              </a:rPr>
              <a:t>Kế hoạch làm đề tài</a:t>
            </a:r>
          </a:p>
          <a:p>
            <a:pPr marL="647703" indent="-323852" lvl="1">
              <a:lnSpc>
                <a:spcPts val="3750"/>
              </a:lnSpc>
              <a:buFont typeface="Arial"/>
              <a:buChar char="•"/>
            </a:pPr>
            <a:r>
              <a:rPr lang="en-US" sz="3000" spc="300">
                <a:solidFill>
                  <a:srgbClr val="000000"/>
                </a:solidFill>
                <a:latin typeface="Lato"/>
              </a:rPr>
              <a:t>Các công nghệ sử dụng</a:t>
            </a:r>
          </a:p>
        </p:txBody>
      </p:sp>
      <p:sp>
        <p:nvSpPr>
          <p:cNvPr name="TextBox 24" id="24"/>
          <p:cNvSpPr txBox="true"/>
          <p:nvPr/>
        </p:nvSpPr>
        <p:spPr>
          <a:xfrm rot="0">
            <a:off x="2426465" y="5217754"/>
            <a:ext cx="8926205" cy="2381250"/>
          </a:xfrm>
          <a:prstGeom prst="rect">
            <a:avLst/>
          </a:prstGeom>
        </p:spPr>
        <p:txBody>
          <a:bodyPr anchor="t" rtlCol="false" tIns="0" lIns="0" bIns="0" rIns="0">
            <a:spAutoFit/>
          </a:bodyPr>
          <a:lstStyle/>
          <a:p>
            <a:pPr marL="647703" indent="-323852" lvl="1">
              <a:lnSpc>
                <a:spcPts val="3750"/>
              </a:lnSpc>
              <a:buFont typeface="Arial"/>
              <a:buChar char="•"/>
            </a:pPr>
            <a:r>
              <a:rPr lang="en-US" sz="3000" spc="300">
                <a:solidFill>
                  <a:srgbClr val="000000"/>
                </a:solidFill>
                <a:latin typeface="Lato"/>
              </a:rPr>
              <a:t>Cách chức năng của hệ thông.</a:t>
            </a:r>
          </a:p>
          <a:p>
            <a:pPr marL="647703" indent="-323852" lvl="1">
              <a:lnSpc>
                <a:spcPts val="3750"/>
              </a:lnSpc>
              <a:buFont typeface="Arial"/>
              <a:buChar char="•"/>
            </a:pPr>
            <a:r>
              <a:rPr lang="en-US" sz="3000" spc="300">
                <a:solidFill>
                  <a:srgbClr val="000000"/>
                </a:solidFill>
                <a:latin typeface="Lato"/>
              </a:rPr>
              <a:t>Các giao diện có trong hệ thống.</a:t>
            </a:r>
          </a:p>
          <a:p>
            <a:pPr marL="647703" indent="-323852" lvl="1">
              <a:lnSpc>
                <a:spcPts val="3750"/>
              </a:lnSpc>
              <a:buFont typeface="Arial"/>
              <a:buChar char="•"/>
            </a:pPr>
            <a:r>
              <a:rPr lang="en-US" sz="3000" spc="300">
                <a:solidFill>
                  <a:srgbClr val="000000"/>
                </a:solidFill>
                <a:latin typeface="Lato"/>
              </a:rPr>
              <a:t>Mô hình lớp.</a:t>
            </a:r>
          </a:p>
          <a:p>
            <a:pPr marL="647703" indent="-323852" lvl="1">
              <a:lnSpc>
                <a:spcPts val="3750"/>
              </a:lnSpc>
              <a:buFont typeface="Arial"/>
              <a:buChar char="•"/>
            </a:pPr>
            <a:r>
              <a:rPr lang="en-US" sz="3000" spc="300">
                <a:solidFill>
                  <a:srgbClr val="000000"/>
                </a:solidFill>
                <a:latin typeface="Lato"/>
              </a:rPr>
              <a:t>Mô hình cơ sở dữ liệu</a:t>
            </a:r>
          </a:p>
          <a:p>
            <a:pPr marL="647703" indent="-323852" lvl="1">
              <a:lnSpc>
                <a:spcPts val="3750"/>
              </a:lnSpc>
              <a:buFont typeface="Arial"/>
              <a:buChar char="•"/>
            </a:pPr>
            <a:r>
              <a:rPr lang="en-US" sz="3000" spc="300">
                <a:solidFill>
                  <a:srgbClr val="000000"/>
                </a:solidFill>
                <a:latin typeface="Lato"/>
              </a:rPr>
              <a:t>Các tiện ích.</a:t>
            </a:r>
          </a:p>
        </p:txBody>
      </p:sp>
      <p:sp>
        <p:nvSpPr>
          <p:cNvPr name="TextBox 25" id="25"/>
          <p:cNvSpPr txBox="true"/>
          <p:nvPr/>
        </p:nvSpPr>
        <p:spPr>
          <a:xfrm rot="0">
            <a:off x="2426465" y="8382966"/>
            <a:ext cx="8926205" cy="1428750"/>
          </a:xfrm>
          <a:prstGeom prst="rect">
            <a:avLst/>
          </a:prstGeom>
        </p:spPr>
        <p:txBody>
          <a:bodyPr anchor="t" rtlCol="false" tIns="0" lIns="0" bIns="0" rIns="0">
            <a:spAutoFit/>
          </a:bodyPr>
          <a:lstStyle/>
          <a:p>
            <a:pPr marL="647703" indent="-323852" lvl="1">
              <a:lnSpc>
                <a:spcPts val="3750"/>
              </a:lnSpc>
              <a:buFont typeface="Arial"/>
              <a:buChar char="•"/>
            </a:pPr>
            <a:r>
              <a:rPr lang="en-US" sz="3000" spc="300">
                <a:solidFill>
                  <a:srgbClr val="000000"/>
                </a:solidFill>
                <a:latin typeface="Lato"/>
              </a:rPr>
              <a:t>Lớp GUI</a:t>
            </a:r>
          </a:p>
          <a:p>
            <a:pPr marL="647703" indent="-323852" lvl="1">
              <a:lnSpc>
                <a:spcPts val="3750"/>
              </a:lnSpc>
              <a:buFont typeface="Arial"/>
              <a:buChar char="•"/>
            </a:pPr>
            <a:r>
              <a:rPr lang="en-US" sz="3000" spc="300">
                <a:solidFill>
                  <a:srgbClr val="000000"/>
                </a:solidFill>
                <a:latin typeface="Lato"/>
              </a:rPr>
              <a:t>Lớp BUS</a:t>
            </a:r>
          </a:p>
          <a:p>
            <a:pPr marL="647703" indent="-323852" lvl="1">
              <a:lnSpc>
                <a:spcPts val="3750"/>
              </a:lnSpc>
              <a:buFont typeface="Arial"/>
              <a:buChar char="•"/>
            </a:pPr>
            <a:r>
              <a:rPr lang="en-US" sz="3000" spc="300">
                <a:solidFill>
                  <a:srgbClr val="000000"/>
                </a:solidFill>
                <a:latin typeface="Lato"/>
              </a:rPr>
              <a:t>Lớp DAL</a:t>
            </a:r>
          </a:p>
        </p:txBody>
      </p:sp>
      <p:sp>
        <p:nvSpPr>
          <p:cNvPr name="TextBox 26" id="26"/>
          <p:cNvSpPr txBox="true"/>
          <p:nvPr/>
        </p:nvSpPr>
        <p:spPr>
          <a:xfrm rot="0">
            <a:off x="2426465" y="2216596"/>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Lato Bold"/>
              </a:rPr>
              <a:t>CHƯƠNG 1: GIỚI THIỆU VỀ ĐỀ TÀI</a:t>
            </a:r>
          </a:p>
        </p:txBody>
      </p:sp>
      <p:sp>
        <p:nvSpPr>
          <p:cNvPr name="TextBox 27" id="27"/>
          <p:cNvSpPr txBox="true"/>
          <p:nvPr/>
        </p:nvSpPr>
        <p:spPr>
          <a:xfrm rot="0">
            <a:off x="1342168" y="2216596"/>
            <a:ext cx="487056" cy="5237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1</a:t>
            </a:r>
          </a:p>
        </p:txBody>
      </p:sp>
      <p:sp>
        <p:nvSpPr>
          <p:cNvPr name="TextBox 28" id="28"/>
          <p:cNvSpPr txBox="true"/>
          <p:nvPr/>
        </p:nvSpPr>
        <p:spPr>
          <a:xfrm rot="0">
            <a:off x="1376816" y="4433521"/>
            <a:ext cx="487056" cy="5237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2</a:t>
            </a:r>
          </a:p>
        </p:txBody>
      </p:sp>
      <p:sp>
        <p:nvSpPr>
          <p:cNvPr name="TextBox 29" id="29"/>
          <p:cNvSpPr txBox="true"/>
          <p:nvPr/>
        </p:nvSpPr>
        <p:spPr>
          <a:xfrm rot="0">
            <a:off x="1342168" y="7885969"/>
            <a:ext cx="487056" cy="5237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3</a:t>
            </a:r>
          </a:p>
        </p:txBody>
      </p:sp>
      <p:sp>
        <p:nvSpPr>
          <p:cNvPr name="TextBox 30" id="30"/>
          <p:cNvSpPr txBox="true"/>
          <p:nvPr/>
        </p:nvSpPr>
        <p:spPr>
          <a:xfrm rot="0">
            <a:off x="2426465" y="4526824"/>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Lato Bold"/>
              </a:rPr>
              <a:t>CHƯƠNG 2: MÔ HÌNH HỆ THÔNG</a:t>
            </a:r>
          </a:p>
        </p:txBody>
      </p:sp>
      <p:sp>
        <p:nvSpPr>
          <p:cNvPr name="TextBox 31" id="31"/>
          <p:cNvSpPr txBox="true"/>
          <p:nvPr/>
        </p:nvSpPr>
        <p:spPr>
          <a:xfrm rot="0">
            <a:off x="2426465" y="782217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Lato Bold"/>
              </a:rPr>
              <a:t>CHƯƠNG 3: PHÁT TRIỂN HỆ THỐNG</a:t>
            </a:r>
          </a:p>
        </p:txBody>
      </p:sp>
      <p:sp>
        <p:nvSpPr>
          <p:cNvPr name="TextBox 32" id="32"/>
          <p:cNvSpPr txBox="true"/>
          <p:nvPr/>
        </p:nvSpPr>
        <p:spPr>
          <a:xfrm rot="0">
            <a:off x="3364872" y="411878"/>
            <a:ext cx="4861305" cy="1062193"/>
          </a:xfrm>
          <a:prstGeom prst="rect">
            <a:avLst/>
          </a:prstGeom>
        </p:spPr>
        <p:txBody>
          <a:bodyPr anchor="t" rtlCol="false" tIns="0" lIns="0" bIns="0" rIns="0">
            <a:spAutoFit/>
          </a:bodyPr>
          <a:lstStyle/>
          <a:p>
            <a:pPr>
              <a:lnSpc>
                <a:spcPts val="8838"/>
              </a:lnSpc>
            </a:pPr>
            <a:r>
              <a:rPr lang="en-US" sz="5892" spc="176">
                <a:solidFill>
                  <a:srgbClr val="FFFFFF"/>
                </a:solidFill>
                <a:latin typeface="Fira Sans Bold"/>
              </a:rPr>
              <a:t>TỔNG QUAN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800225"/>
            <a:ext cx="18288000" cy="8496300"/>
            <a:chOff x="0" y="0"/>
            <a:chExt cx="6671512" cy="3099473"/>
          </a:xfrm>
        </p:grpSpPr>
        <p:sp>
          <p:nvSpPr>
            <p:cNvPr name="Freeform 3" id="3"/>
            <p:cNvSpPr/>
            <p:nvPr/>
          </p:nvSpPr>
          <p:spPr>
            <a:xfrm flipH="false" flipV="false">
              <a:off x="0" y="0"/>
              <a:ext cx="6671512" cy="3099473"/>
            </a:xfrm>
            <a:custGeom>
              <a:avLst/>
              <a:gdLst/>
              <a:ahLst/>
              <a:cxnLst/>
              <a:rect r="r" b="b" t="t" l="l"/>
              <a:pathLst>
                <a:path h="3099473" w="6671512">
                  <a:moveTo>
                    <a:pt x="0" y="0"/>
                  </a:moveTo>
                  <a:lnTo>
                    <a:pt x="6671512" y="0"/>
                  </a:lnTo>
                  <a:lnTo>
                    <a:pt x="6671512" y="3099473"/>
                  </a:lnTo>
                  <a:lnTo>
                    <a:pt x="0" y="3099473"/>
                  </a:lnTo>
                  <a:close/>
                </a:path>
              </a:pathLst>
            </a:custGeom>
            <a:solidFill>
              <a:srgbClr val="2B4A9D"/>
            </a:solidFill>
          </p:spPr>
        </p:sp>
      </p:grpSp>
      <p:grpSp>
        <p:nvGrpSpPr>
          <p:cNvPr name="Group 4" id="4"/>
          <p:cNvGrpSpPr/>
          <p:nvPr/>
        </p:nvGrpSpPr>
        <p:grpSpPr>
          <a:xfrm rot="0">
            <a:off x="0" y="-1047911"/>
            <a:ext cx="18387111" cy="1664258"/>
            <a:chOff x="0" y="0"/>
            <a:chExt cx="6671512" cy="603853"/>
          </a:xfrm>
        </p:grpSpPr>
        <p:sp>
          <p:nvSpPr>
            <p:cNvPr name="Freeform 5" id="5"/>
            <p:cNvSpPr/>
            <p:nvPr/>
          </p:nvSpPr>
          <p:spPr>
            <a:xfrm flipH="false" flipV="false">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pic>
        <p:nvPicPr>
          <p:cNvPr name="Picture 6" id="6"/>
          <p:cNvPicPr>
            <a:picLocks noChangeAspect="true"/>
          </p:cNvPicPr>
          <p:nvPr/>
        </p:nvPicPr>
        <p:blipFill>
          <a:blip r:embed="rId2"/>
          <a:srcRect l="4738" t="0" r="6130" b="0"/>
          <a:stretch>
            <a:fillRect/>
          </a:stretch>
        </p:blipFill>
        <p:spPr>
          <a:xfrm flipH="false" flipV="false" rot="0">
            <a:off x="8671766" y="2890837"/>
            <a:ext cx="9003461" cy="7107210"/>
          </a:xfrm>
          <a:prstGeom prst="rect">
            <a:avLst/>
          </a:prstGeom>
        </p:spPr>
      </p:pic>
      <p:sp>
        <p:nvSpPr>
          <p:cNvPr name="TextBox 7" id="7"/>
          <p:cNvSpPr txBox="true"/>
          <p:nvPr/>
        </p:nvSpPr>
        <p:spPr>
          <a:xfrm rot="0">
            <a:off x="1028700" y="1966912"/>
            <a:ext cx="15286131" cy="714375"/>
          </a:xfrm>
          <a:prstGeom prst="rect">
            <a:avLst/>
          </a:prstGeom>
        </p:spPr>
        <p:txBody>
          <a:bodyPr anchor="t" rtlCol="false" tIns="0" lIns="0" bIns="0" rIns="0">
            <a:spAutoFit/>
          </a:bodyPr>
          <a:lstStyle/>
          <a:p>
            <a:pPr algn="just" marL="971550" indent="-485775" lvl="1">
              <a:lnSpc>
                <a:spcPts val="5625"/>
              </a:lnSpc>
              <a:buFont typeface="Arial"/>
              <a:buChar char="•"/>
            </a:pPr>
            <a:r>
              <a:rPr lang="en-US" sz="4500" spc="108">
                <a:solidFill>
                  <a:srgbClr val="FFFFFF"/>
                </a:solidFill>
                <a:latin typeface="Lato"/>
              </a:rPr>
              <a:t>Một vài class nghiệp vụ</a:t>
            </a:r>
          </a:p>
        </p:txBody>
      </p:sp>
      <p:sp>
        <p:nvSpPr>
          <p:cNvPr name="TextBox 8" id="8"/>
          <p:cNvSpPr txBox="true"/>
          <p:nvPr/>
        </p:nvSpPr>
        <p:spPr>
          <a:xfrm rot="0">
            <a:off x="1647471" y="676275"/>
            <a:ext cx="12059968" cy="914400"/>
          </a:xfrm>
          <a:prstGeom prst="rect">
            <a:avLst/>
          </a:prstGeom>
        </p:spPr>
        <p:txBody>
          <a:bodyPr anchor="t" rtlCol="false" tIns="0" lIns="0" bIns="0" rIns="0">
            <a:spAutoFit/>
          </a:bodyPr>
          <a:lstStyle/>
          <a:p>
            <a:pPr>
              <a:lnSpc>
                <a:spcPts val="7500"/>
              </a:lnSpc>
            </a:pPr>
            <a:r>
              <a:rPr lang="en-US" sz="5000" spc="150">
                <a:solidFill>
                  <a:srgbClr val="2B4A9D"/>
                </a:solidFill>
                <a:latin typeface="Fira Sans Bold Bold"/>
              </a:rPr>
              <a:t>2. LỚP BUS</a:t>
            </a:r>
          </a:p>
        </p:txBody>
      </p:sp>
      <p:sp>
        <p:nvSpPr>
          <p:cNvPr name="TextBox 9" id="9"/>
          <p:cNvSpPr txBox="true"/>
          <p:nvPr/>
        </p:nvSpPr>
        <p:spPr>
          <a:xfrm rot="0">
            <a:off x="1028700" y="3062287"/>
            <a:ext cx="15286131" cy="714375"/>
          </a:xfrm>
          <a:prstGeom prst="rect">
            <a:avLst/>
          </a:prstGeom>
        </p:spPr>
        <p:txBody>
          <a:bodyPr anchor="t" rtlCol="false" tIns="0" lIns="0" bIns="0" rIns="0">
            <a:spAutoFit/>
          </a:bodyPr>
          <a:lstStyle/>
          <a:p>
            <a:pPr algn="just" marL="971550" indent="-485775" lvl="1">
              <a:lnSpc>
                <a:spcPts val="5625"/>
              </a:lnSpc>
              <a:buFont typeface="Arial"/>
              <a:buChar char="•"/>
            </a:pPr>
            <a:r>
              <a:rPr lang="en-US" sz="4500" spc="108">
                <a:solidFill>
                  <a:srgbClr val="FFFFFF"/>
                </a:solidFill>
                <a:latin typeface="Lato"/>
              </a:rPr>
              <a:t>Class BUS_DangNhap</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800225"/>
            <a:ext cx="18288000" cy="8496300"/>
            <a:chOff x="0" y="0"/>
            <a:chExt cx="6671512" cy="3099473"/>
          </a:xfrm>
        </p:grpSpPr>
        <p:sp>
          <p:nvSpPr>
            <p:cNvPr name="Freeform 3" id="3"/>
            <p:cNvSpPr/>
            <p:nvPr/>
          </p:nvSpPr>
          <p:spPr>
            <a:xfrm flipH="false" flipV="false">
              <a:off x="0" y="0"/>
              <a:ext cx="6671512" cy="3099473"/>
            </a:xfrm>
            <a:custGeom>
              <a:avLst/>
              <a:gdLst/>
              <a:ahLst/>
              <a:cxnLst/>
              <a:rect r="r" b="b" t="t" l="l"/>
              <a:pathLst>
                <a:path h="3099473" w="6671512">
                  <a:moveTo>
                    <a:pt x="0" y="0"/>
                  </a:moveTo>
                  <a:lnTo>
                    <a:pt x="6671512" y="0"/>
                  </a:lnTo>
                  <a:lnTo>
                    <a:pt x="6671512" y="3099473"/>
                  </a:lnTo>
                  <a:lnTo>
                    <a:pt x="0" y="3099473"/>
                  </a:lnTo>
                  <a:close/>
                </a:path>
              </a:pathLst>
            </a:custGeom>
            <a:solidFill>
              <a:srgbClr val="2B4A9D"/>
            </a:solidFill>
          </p:spPr>
        </p:sp>
      </p:grpSp>
      <p:grpSp>
        <p:nvGrpSpPr>
          <p:cNvPr name="Group 4" id="4"/>
          <p:cNvGrpSpPr/>
          <p:nvPr/>
        </p:nvGrpSpPr>
        <p:grpSpPr>
          <a:xfrm rot="0">
            <a:off x="0" y="-1047911"/>
            <a:ext cx="18387111" cy="1664258"/>
            <a:chOff x="0" y="0"/>
            <a:chExt cx="6671512" cy="603853"/>
          </a:xfrm>
        </p:grpSpPr>
        <p:sp>
          <p:nvSpPr>
            <p:cNvPr name="Freeform 5" id="5"/>
            <p:cNvSpPr/>
            <p:nvPr/>
          </p:nvSpPr>
          <p:spPr>
            <a:xfrm flipH="false" flipV="false">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pic>
        <p:nvPicPr>
          <p:cNvPr name="Picture 6" id="6"/>
          <p:cNvPicPr>
            <a:picLocks noChangeAspect="true"/>
          </p:cNvPicPr>
          <p:nvPr/>
        </p:nvPicPr>
        <p:blipFill>
          <a:blip r:embed="rId2"/>
          <a:srcRect l="0" t="670" r="0" b="670"/>
          <a:stretch>
            <a:fillRect/>
          </a:stretch>
        </p:blipFill>
        <p:spPr>
          <a:xfrm flipH="false" flipV="false" rot="0">
            <a:off x="9144000" y="1995487"/>
            <a:ext cx="7643066" cy="7958138"/>
          </a:xfrm>
          <a:prstGeom prst="rect">
            <a:avLst/>
          </a:prstGeom>
        </p:spPr>
      </p:pic>
      <p:sp>
        <p:nvSpPr>
          <p:cNvPr name="TextBox 7" id="7"/>
          <p:cNvSpPr txBox="true"/>
          <p:nvPr/>
        </p:nvSpPr>
        <p:spPr>
          <a:xfrm rot="0">
            <a:off x="1028700" y="1966912"/>
            <a:ext cx="15286131" cy="714375"/>
          </a:xfrm>
          <a:prstGeom prst="rect">
            <a:avLst/>
          </a:prstGeom>
        </p:spPr>
        <p:txBody>
          <a:bodyPr anchor="t" rtlCol="false" tIns="0" lIns="0" bIns="0" rIns="0">
            <a:spAutoFit/>
          </a:bodyPr>
          <a:lstStyle/>
          <a:p>
            <a:pPr algn="just" marL="971550" indent="-485775" lvl="1">
              <a:lnSpc>
                <a:spcPts val="5625"/>
              </a:lnSpc>
              <a:buFont typeface="Arial"/>
              <a:buChar char="•"/>
            </a:pPr>
            <a:r>
              <a:rPr lang="en-US" sz="4500" spc="108">
                <a:solidFill>
                  <a:srgbClr val="FFFFFF"/>
                </a:solidFill>
                <a:latin typeface="Lato"/>
              </a:rPr>
              <a:t>Một vài class nghiệp vụ</a:t>
            </a:r>
          </a:p>
        </p:txBody>
      </p:sp>
      <p:sp>
        <p:nvSpPr>
          <p:cNvPr name="TextBox 8" id="8"/>
          <p:cNvSpPr txBox="true"/>
          <p:nvPr/>
        </p:nvSpPr>
        <p:spPr>
          <a:xfrm rot="0">
            <a:off x="1647471" y="676275"/>
            <a:ext cx="12059968" cy="914400"/>
          </a:xfrm>
          <a:prstGeom prst="rect">
            <a:avLst/>
          </a:prstGeom>
        </p:spPr>
        <p:txBody>
          <a:bodyPr anchor="t" rtlCol="false" tIns="0" lIns="0" bIns="0" rIns="0">
            <a:spAutoFit/>
          </a:bodyPr>
          <a:lstStyle/>
          <a:p>
            <a:pPr>
              <a:lnSpc>
                <a:spcPts val="7500"/>
              </a:lnSpc>
            </a:pPr>
            <a:r>
              <a:rPr lang="en-US" sz="5000" spc="150">
                <a:solidFill>
                  <a:srgbClr val="2B4A9D"/>
                </a:solidFill>
                <a:latin typeface="Fira Sans Bold Bold"/>
              </a:rPr>
              <a:t>2. LỚP BUS</a:t>
            </a:r>
          </a:p>
        </p:txBody>
      </p:sp>
      <p:sp>
        <p:nvSpPr>
          <p:cNvPr name="TextBox 9" id="9"/>
          <p:cNvSpPr txBox="true"/>
          <p:nvPr/>
        </p:nvSpPr>
        <p:spPr>
          <a:xfrm rot="0">
            <a:off x="1028700" y="3062287"/>
            <a:ext cx="15286131" cy="714375"/>
          </a:xfrm>
          <a:prstGeom prst="rect">
            <a:avLst/>
          </a:prstGeom>
        </p:spPr>
        <p:txBody>
          <a:bodyPr anchor="t" rtlCol="false" tIns="0" lIns="0" bIns="0" rIns="0">
            <a:spAutoFit/>
          </a:bodyPr>
          <a:lstStyle/>
          <a:p>
            <a:pPr algn="just" marL="971550" indent="-485775" lvl="1">
              <a:lnSpc>
                <a:spcPts val="5625"/>
              </a:lnSpc>
              <a:buFont typeface="Arial"/>
              <a:buChar char="•"/>
            </a:pPr>
            <a:r>
              <a:rPr lang="en-US" sz="4500" spc="108">
                <a:solidFill>
                  <a:srgbClr val="FFFFFF"/>
                </a:solidFill>
                <a:latin typeface="Lato"/>
              </a:rPr>
              <a:t>Class BUS_QLKH</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800225"/>
            <a:ext cx="18288000" cy="8496300"/>
            <a:chOff x="0" y="0"/>
            <a:chExt cx="6671512" cy="3099473"/>
          </a:xfrm>
        </p:grpSpPr>
        <p:sp>
          <p:nvSpPr>
            <p:cNvPr name="Freeform 3" id="3"/>
            <p:cNvSpPr/>
            <p:nvPr/>
          </p:nvSpPr>
          <p:spPr>
            <a:xfrm flipH="false" flipV="false">
              <a:off x="0" y="0"/>
              <a:ext cx="6671512" cy="3099473"/>
            </a:xfrm>
            <a:custGeom>
              <a:avLst/>
              <a:gdLst/>
              <a:ahLst/>
              <a:cxnLst/>
              <a:rect r="r" b="b" t="t" l="l"/>
              <a:pathLst>
                <a:path h="3099473" w="6671512">
                  <a:moveTo>
                    <a:pt x="0" y="0"/>
                  </a:moveTo>
                  <a:lnTo>
                    <a:pt x="6671512" y="0"/>
                  </a:lnTo>
                  <a:lnTo>
                    <a:pt x="6671512" y="3099473"/>
                  </a:lnTo>
                  <a:lnTo>
                    <a:pt x="0" y="3099473"/>
                  </a:lnTo>
                  <a:close/>
                </a:path>
              </a:pathLst>
            </a:custGeom>
            <a:solidFill>
              <a:srgbClr val="2B4A9D"/>
            </a:solidFill>
          </p:spPr>
        </p:sp>
      </p:grpSp>
      <p:grpSp>
        <p:nvGrpSpPr>
          <p:cNvPr name="Group 4" id="4"/>
          <p:cNvGrpSpPr/>
          <p:nvPr/>
        </p:nvGrpSpPr>
        <p:grpSpPr>
          <a:xfrm rot="0">
            <a:off x="0" y="-1047911"/>
            <a:ext cx="18387111" cy="1664258"/>
            <a:chOff x="0" y="0"/>
            <a:chExt cx="6671512" cy="603853"/>
          </a:xfrm>
        </p:grpSpPr>
        <p:sp>
          <p:nvSpPr>
            <p:cNvPr name="Freeform 5" id="5"/>
            <p:cNvSpPr/>
            <p:nvPr/>
          </p:nvSpPr>
          <p:spPr>
            <a:xfrm flipH="false" flipV="false">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pic>
        <p:nvPicPr>
          <p:cNvPr name="Picture 6" id="6"/>
          <p:cNvPicPr>
            <a:picLocks noChangeAspect="true"/>
          </p:cNvPicPr>
          <p:nvPr/>
        </p:nvPicPr>
        <p:blipFill>
          <a:blip r:embed="rId2"/>
          <a:srcRect l="0" t="0" r="322" b="0"/>
          <a:stretch>
            <a:fillRect/>
          </a:stretch>
        </p:blipFill>
        <p:spPr>
          <a:xfrm flipH="false" flipV="false" rot="0">
            <a:off x="3197911" y="3986212"/>
            <a:ext cx="11952615" cy="6082309"/>
          </a:xfrm>
          <a:prstGeom prst="rect">
            <a:avLst/>
          </a:prstGeom>
        </p:spPr>
      </p:pic>
      <p:sp>
        <p:nvSpPr>
          <p:cNvPr name="TextBox 7" id="7"/>
          <p:cNvSpPr txBox="true"/>
          <p:nvPr/>
        </p:nvSpPr>
        <p:spPr>
          <a:xfrm rot="0">
            <a:off x="1028700" y="1966912"/>
            <a:ext cx="15286131" cy="714375"/>
          </a:xfrm>
          <a:prstGeom prst="rect">
            <a:avLst/>
          </a:prstGeom>
        </p:spPr>
        <p:txBody>
          <a:bodyPr anchor="t" rtlCol="false" tIns="0" lIns="0" bIns="0" rIns="0">
            <a:spAutoFit/>
          </a:bodyPr>
          <a:lstStyle/>
          <a:p>
            <a:pPr algn="just" marL="971550" indent="-485775" lvl="1">
              <a:lnSpc>
                <a:spcPts val="5625"/>
              </a:lnSpc>
              <a:buFont typeface="Arial"/>
              <a:buChar char="•"/>
            </a:pPr>
            <a:r>
              <a:rPr lang="en-US" sz="4500" spc="108">
                <a:solidFill>
                  <a:srgbClr val="FFFFFF"/>
                </a:solidFill>
                <a:latin typeface="Lato"/>
              </a:rPr>
              <a:t>Một vài lớp thực thể</a:t>
            </a:r>
          </a:p>
        </p:txBody>
      </p:sp>
      <p:sp>
        <p:nvSpPr>
          <p:cNvPr name="TextBox 8" id="8"/>
          <p:cNvSpPr txBox="true"/>
          <p:nvPr/>
        </p:nvSpPr>
        <p:spPr>
          <a:xfrm rot="0">
            <a:off x="1647471" y="676275"/>
            <a:ext cx="12059968" cy="914400"/>
          </a:xfrm>
          <a:prstGeom prst="rect">
            <a:avLst/>
          </a:prstGeom>
        </p:spPr>
        <p:txBody>
          <a:bodyPr anchor="t" rtlCol="false" tIns="0" lIns="0" bIns="0" rIns="0">
            <a:spAutoFit/>
          </a:bodyPr>
          <a:lstStyle/>
          <a:p>
            <a:pPr>
              <a:lnSpc>
                <a:spcPts val="7500"/>
              </a:lnSpc>
            </a:pPr>
            <a:r>
              <a:rPr lang="en-US" sz="5000" spc="150">
                <a:solidFill>
                  <a:srgbClr val="2B4A9D"/>
                </a:solidFill>
                <a:latin typeface="Fira Sans Bold Bold"/>
              </a:rPr>
              <a:t>3. LỚP DAL</a:t>
            </a:r>
          </a:p>
        </p:txBody>
      </p:sp>
      <p:sp>
        <p:nvSpPr>
          <p:cNvPr name="TextBox 9" id="9"/>
          <p:cNvSpPr txBox="true"/>
          <p:nvPr/>
        </p:nvSpPr>
        <p:spPr>
          <a:xfrm rot="0">
            <a:off x="1028700" y="2862262"/>
            <a:ext cx="15286131" cy="714375"/>
          </a:xfrm>
          <a:prstGeom prst="rect">
            <a:avLst/>
          </a:prstGeom>
        </p:spPr>
        <p:txBody>
          <a:bodyPr anchor="t" rtlCol="false" tIns="0" lIns="0" bIns="0" rIns="0">
            <a:spAutoFit/>
          </a:bodyPr>
          <a:lstStyle/>
          <a:p>
            <a:pPr algn="just" marL="971550" indent="-485775" lvl="1">
              <a:lnSpc>
                <a:spcPts val="5625"/>
              </a:lnSpc>
              <a:buFont typeface="Arial"/>
              <a:buChar char="•"/>
            </a:pPr>
            <a:r>
              <a:rPr lang="en-US" sz="4500" spc="108">
                <a:solidFill>
                  <a:srgbClr val="FFFFFF"/>
                </a:solidFill>
                <a:latin typeface="Lato"/>
              </a:rPr>
              <a:t>Class KHACH_HANG</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800225"/>
            <a:ext cx="18288000" cy="8496300"/>
            <a:chOff x="0" y="0"/>
            <a:chExt cx="6671512" cy="3099473"/>
          </a:xfrm>
        </p:grpSpPr>
        <p:sp>
          <p:nvSpPr>
            <p:cNvPr name="Freeform 3" id="3"/>
            <p:cNvSpPr/>
            <p:nvPr/>
          </p:nvSpPr>
          <p:spPr>
            <a:xfrm flipH="false" flipV="false">
              <a:off x="0" y="0"/>
              <a:ext cx="6671512" cy="3099473"/>
            </a:xfrm>
            <a:custGeom>
              <a:avLst/>
              <a:gdLst/>
              <a:ahLst/>
              <a:cxnLst/>
              <a:rect r="r" b="b" t="t" l="l"/>
              <a:pathLst>
                <a:path h="3099473" w="6671512">
                  <a:moveTo>
                    <a:pt x="0" y="0"/>
                  </a:moveTo>
                  <a:lnTo>
                    <a:pt x="6671512" y="0"/>
                  </a:lnTo>
                  <a:lnTo>
                    <a:pt x="6671512" y="3099473"/>
                  </a:lnTo>
                  <a:lnTo>
                    <a:pt x="0" y="3099473"/>
                  </a:lnTo>
                  <a:close/>
                </a:path>
              </a:pathLst>
            </a:custGeom>
            <a:solidFill>
              <a:srgbClr val="2B4A9D"/>
            </a:solidFill>
          </p:spPr>
        </p:sp>
      </p:grpSp>
      <p:grpSp>
        <p:nvGrpSpPr>
          <p:cNvPr name="Group 4" id="4"/>
          <p:cNvGrpSpPr/>
          <p:nvPr/>
        </p:nvGrpSpPr>
        <p:grpSpPr>
          <a:xfrm rot="0">
            <a:off x="0" y="-1047911"/>
            <a:ext cx="18387111" cy="1664258"/>
            <a:chOff x="0" y="0"/>
            <a:chExt cx="6671512" cy="603853"/>
          </a:xfrm>
        </p:grpSpPr>
        <p:sp>
          <p:nvSpPr>
            <p:cNvPr name="Freeform 5" id="5"/>
            <p:cNvSpPr/>
            <p:nvPr/>
          </p:nvSpPr>
          <p:spPr>
            <a:xfrm flipH="false" flipV="false">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pic>
        <p:nvPicPr>
          <p:cNvPr name="Picture 6" id="6"/>
          <p:cNvPicPr>
            <a:picLocks noChangeAspect="true"/>
          </p:cNvPicPr>
          <p:nvPr/>
        </p:nvPicPr>
        <p:blipFill>
          <a:blip r:embed="rId2"/>
          <a:srcRect l="0" t="0" r="0" b="0"/>
          <a:stretch>
            <a:fillRect/>
          </a:stretch>
        </p:blipFill>
        <p:spPr>
          <a:xfrm flipH="false" flipV="false" rot="0">
            <a:off x="3048214" y="3136106"/>
            <a:ext cx="12290683" cy="6844965"/>
          </a:xfrm>
          <a:prstGeom prst="rect">
            <a:avLst/>
          </a:prstGeom>
        </p:spPr>
      </p:pic>
      <p:sp>
        <p:nvSpPr>
          <p:cNvPr name="TextBox 7" id="7"/>
          <p:cNvSpPr txBox="true"/>
          <p:nvPr/>
        </p:nvSpPr>
        <p:spPr>
          <a:xfrm rot="0">
            <a:off x="1647471" y="676275"/>
            <a:ext cx="12059968" cy="914400"/>
          </a:xfrm>
          <a:prstGeom prst="rect">
            <a:avLst/>
          </a:prstGeom>
        </p:spPr>
        <p:txBody>
          <a:bodyPr anchor="t" rtlCol="false" tIns="0" lIns="0" bIns="0" rIns="0">
            <a:spAutoFit/>
          </a:bodyPr>
          <a:lstStyle/>
          <a:p>
            <a:pPr>
              <a:lnSpc>
                <a:spcPts val="7500"/>
              </a:lnSpc>
            </a:pPr>
            <a:r>
              <a:rPr lang="en-US" sz="5000" spc="150">
                <a:solidFill>
                  <a:srgbClr val="2B4A9D"/>
                </a:solidFill>
                <a:latin typeface="Fira Sans Bold Bold"/>
              </a:rPr>
              <a:t>3. LỚP DAL</a:t>
            </a:r>
          </a:p>
        </p:txBody>
      </p:sp>
      <p:sp>
        <p:nvSpPr>
          <p:cNvPr name="TextBox 8" id="8"/>
          <p:cNvSpPr txBox="true"/>
          <p:nvPr/>
        </p:nvSpPr>
        <p:spPr>
          <a:xfrm rot="0">
            <a:off x="1028700" y="2212181"/>
            <a:ext cx="15286131" cy="714375"/>
          </a:xfrm>
          <a:prstGeom prst="rect">
            <a:avLst/>
          </a:prstGeom>
        </p:spPr>
        <p:txBody>
          <a:bodyPr anchor="t" rtlCol="false" tIns="0" lIns="0" bIns="0" rIns="0">
            <a:spAutoFit/>
          </a:bodyPr>
          <a:lstStyle/>
          <a:p>
            <a:pPr algn="just" marL="971550" indent="-485775" lvl="1">
              <a:lnSpc>
                <a:spcPts val="5625"/>
              </a:lnSpc>
              <a:buFont typeface="Arial"/>
              <a:buChar char="•"/>
            </a:pPr>
            <a:r>
              <a:rPr lang="en-US" sz="4500" spc="108">
                <a:solidFill>
                  <a:srgbClr val="FFFFFF"/>
                </a:solidFill>
                <a:latin typeface="Lato"/>
              </a:rPr>
              <a:t>Class GIAO_DICH</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800225"/>
            <a:ext cx="18288000" cy="8496300"/>
            <a:chOff x="0" y="0"/>
            <a:chExt cx="6671512" cy="3099473"/>
          </a:xfrm>
        </p:grpSpPr>
        <p:sp>
          <p:nvSpPr>
            <p:cNvPr name="Freeform 3" id="3"/>
            <p:cNvSpPr/>
            <p:nvPr/>
          </p:nvSpPr>
          <p:spPr>
            <a:xfrm flipH="false" flipV="false">
              <a:off x="0" y="0"/>
              <a:ext cx="6671512" cy="3099473"/>
            </a:xfrm>
            <a:custGeom>
              <a:avLst/>
              <a:gdLst/>
              <a:ahLst/>
              <a:cxnLst/>
              <a:rect r="r" b="b" t="t" l="l"/>
              <a:pathLst>
                <a:path h="3099473" w="6671512">
                  <a:moveTo>
                    <a:pt x="0" y="0"/>
                  </a:moveTo>
                  <a:lnTo>
                    <a:pt x="6671512" y="0"/>
                  </a:lnTo>
                  <a:lnTo>
                    <a:pt x="6671512" y="3099473"/>
                  </a:lnTo>
                  <a:lnTo>
                    <a:pt x="0" y="3099473"/>
                  </a:lnTo>
                  <a:close/>
                </a:path>
              </a:pathLst>
            </a:custGeom>
            <a:solidFill>
              <a:srgbClr val="2B4A9D"/>
            </a:solidFill>
          </p:spPr>
        </p:sp>
      </p:grpSp>
      <p:grpSp>
        <p:nvGrpSpPr>
          <p:cNvPr name="Group 4" id="4"/>
          <p:cNvGrpSpPr/>
          <p:nvPr/>
        </p:nvGrpSpPr>
        <p:grpSpPr>
          <a:xfrm rot="0">
            <a:off x="0" y="-1047911"/>
            <a:ext cx="18387111" cy="1664258"/>
            <a:chOff x="0" y="0"/>
            <a:chExt cx="6671512" cy="603853"/>
          </a:xfrm>
        </p:grpSpPr>
        <p:sp>
          <p:nvSpPr>
            <p:cNvPr name="Freeform 5" id="5"/>
            <p:cNvSpPr/>
            <p:nvPr/>
          </p:nvSpPr>
          <p:spPr>
            <a:xfrm flipH="false" flipV="false">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pic>
        <p:nvPicPr>
          <p:cNvPr name="Picture 6" id="6"/>
          <p:cNvPicPr>
            <a:picLocks noChangeAspect="true"/>
          </p:cNvPicPr>
          <p:nvPr/>
        </p:nvPicPr>
        <p:blipFill>
          <a:blip r:embed="rId2"/>
          <a:srcRect l="0" t="0" r="0" b="0"/>
          <a:stretch>
            <a:fillRect/>
          </a:stretch>
        </p:blipFill>
        <p:spPr>
          <a:xfrm flipH="false" flipV="false" rot="0">
            <a:off x="2193081" y="3574256"/>
            <a:ext cx="13901838" cy="6302167"/>
          </a:xfrm>
          <a:prstGeom prst="rect">
            <a:avLst/>
          </a:prstGeom>
        </p:spPr>
      </p:pic>
      <p:sp>
        <p:nvSpPr>
          <p:cNvPr name="TextBox 7" id="7"/>
          <p:cNvSpPr txBox="true"/>
          <p:nvPr/>
        </p:nvSpPr>
        <p:spPr>
          <a:xfrm rot="0">
            <a:off x="1647471" y="676275"/>
            <a:ext cx="12059968" cy="914400"/>
          </a:xfrm>
          <a:prstGeom prst="rect">
            <a:avLst/>
          </a:prstGeom>
        </p:spPr>
        <p:txBody>
          <a:bodyPr anchor="t" rtlCol="false" tIns="0" lIns="0" bIns="0" rIns="0">
            <a:spAutoFit/>
          </a:bodyPr>
          <a:lstStyle/>
          <a:p>
            <a:pPr>
              <a:lnSpc>
                <a:spcPts val="7500"/>
              </a:lnSpc>
            </a:pPr>
            <a:r>
              <a:rPr lang="en-US" sz="5000" spc="150">
                <a:solidFill>
                  <a:srgbClr val="2B4A9D"/>
                </a:solidFill>
                <a:latin typeface="Fira Sans Bold Bold"/>
              </a:rPr>
              <a:t>3. LỚP DAL</a:t>
            </a:r>
          </a:p>
        </p:txBody>
      </p:sp>
      <p:sp>
        <p:nvSpPr>
          <p:cNvPr name="TextBox 8" id="8"/>
          <p:cNvSpPr txBox="true"/>
          <p:nvPr/>
        </p:nvSpPr>
        <p:spPr>
          <a:xfrm rot="0">
            <a:off x="1028700" y="2212181"/>
            <a:ext cx="15286131" cy="714375"/>
          </a:xfrm>
          <a:prstGeom prst="rect">
            <a:avLst/>
          </a:prstGeom>
        </p:spPr>
        <p:txBody>
          <a:bodyPr anchor="t" rtlCol="false" tIns="0" lIns="0" bIns="0" rIns="0">
            <a:spAutoFit/>
          </a:bodyPr>
          <a:lstStyle/>
          <a:p>
            <a:pPr algn="just" marL="971550" indent="-485775" lvl="1">
              <a:lnSpc>
                <a:spcPts val="5625"/>
              </a:lnSpc>
              <a:buFont typeface="Arial"/>
              <a:buChar char="•"/>
            </a:pPr>
            <a:r>
              <a:rPr lang="en-US" sz="4500" spc="108">
                <a:solidFill>
                  <a:srgbClr val="FFFFFF"/>
                </a:solidFill>
                <a:latin typeface="Lato"/>
              </a:rPr>
              <a:t>Class TIET_KIEM</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CFEBC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3410" y="576318"/>
            <a:ext cx="14861181" cy="913436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00602" y="3429466"/>
            <a:ext cx="4440512" cy="5828834"/>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667809" y="4775963"/>
            <a:ext cx="4118247" cy="4934719"/>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916584" y="1028700"/>
            <a:ext cx="796826" cy="869552"/>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530569">
            <a:off x="16801079" y="4721989"/>
            <a:ext cx="676920" cy="850014"/>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505722">
            <a:off x="15761505" y="817603"/>
            <a:ext cx="962819" cy="542680"/>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235089" y="9635968"/>
            <a:ext cx="841010" cy="917769"/>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530569">
            <a:off x="4697362" y="-226086"/>
            <a:ext cx="605539" cy="760380"/>
          </a:xfrm>
          <a:prstGeom prst="rect">
            <a:avLst/>
          </a:prstGeom>
        </p:spPr>
      </p:pic>
      <p:pic>
        <p:nvPicPr>
          <p:cNvPr name="Picture 10" id="1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530569">
            <a:off x="4870353" y="9575918"/>
            <a:ext cx="712118" cy="894212"/>
          </a:xfrm>
          <a:prstGeom prst="rect">
            <a:avLst/>
          </a:prstGeom>
        </p:spPr>
      </p:pic>
      <p:pic>
        <p:nvPicPr>
          <p:cNvPr name="Picture 11" id="1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758897" y="2482665"/>
            <a:ext cx="780413" cy="851641"/>
          </a:xfrm>
          <a:prstGeom prst="rect">
            <a:avLst/>
          </a:prstGeom>
        </p:spPr>
      </p:pic>
      <p:pic>
        <p:nvPicPr>
          <p:cNvPr name="Picture 12" id="12"/>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505722">
            <a:off x="9237698" y="-117236"/>
            <a:ext cx="962819" cy="542680"/>
          </a:xfrm>
          <a:prstGeom prst="rect">
            <a:avLst/>
          </a:prstGeom>
        </p:spPr>
      </p:pic>
      <p:pic>
        <p:nvPicPr>
          <p:cNvPr name="Picture 13" id="13"/>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505722">
            <a:off x="-80808" y="3791165"/>
            <a:ext cx="962819" cy="542680"/>
          </a:xfrm>
          <a:prstGeom prst="rect">
            <a:avLst/>
          </a:prstGeom>
        </p:spPr>
      </p:pic>
      <p:grpSp>
        <p:nvGrpSpPr>
          <p:cNvPr name="Group 14" id="14"/>
          <p:cNvGrpSpPr/>
          <p:nvPr/>
        </p:nvGrpSpPr>
        <p:grpSpPr>
          <a:xfrm rot="0">
            <a:off x="5357747" y="3057659"/>
            <a:ext cx="7572506" cy="4171682"/>
            <a:chOff x="0" y="0"/>
            <a:chExt cx="10096674" cy="5562243"/>
          </a:xfrm>
        </p:grpSpPr>
        <p:sp>
          <p:nvSpPr>
            <p:cNvPr name="TextBox 15" id="15"/>
            <p:cNvSpPr txBox="true"/>
            <p:nvPr/>
          </p:nvSpPr>
          <p:spPr>
            <a:xfrm rot="0">
              <a:off x="0" y="85725"/>
              <a:ext cx="10096674" cy="3419475"/>
            </a:xfrm>
            <a:prstGeom prst="rect">
              <a:avLst/>
            </a:prstGeom>
          </p:spPr>
          <p:txBody>
            <a:bodyPr anchor="t" rtlCol="false" tIns="0" lIns="0" bIns="0" rIns="0">
              <a:spAutoFit/>
            </a:bodyPr>
            <a:lstStyle/>
            <a:p>
              <a:pPr algn="ctr">
                <a:lnSpc>
                  <a:spcPts val="9900"/>
                </a:lnSpc>
              </a:pPr>
              <a:r>
                <a:rPr lang="en-US" sz="9000">
                  <a:solidFill>
                    <a:srgbClr val="494949"/>
                  </a:solidFill>
                  <a:latin typeface="Dekko"/>
                </a:rPr>
                <a:t>Hẹn gặp lại</a:t>
              </a:r>
            </a:p>
            <a:p>
              <a:pPr algn="ctr">
                <a:lnSpc>
                  <a:spcPts val="9900"/>
                </a:lnSpc>
              </a:pPr>
              <a:r>
                <a:rPr lang="en-US" sz="9000">
                  <a:solidFill>
                    <a:srgbClr val="494949"/>
                  </a:solidFill>
                  <a:latin typeface="Dekko"/>
                </a:rPr>
                <a:t>vào lần tới</a:t>
              </a:r>
            </a:p>
          </p:txBody>
        </p:sp>
        <p:sp>
          <p:nvSpPr>
            <p:cNvPr name="TextBox 16" id="16"/>
            <p:cNvSpPr txBox="true"/>
            <p:nvPr/>
          </p:nvSpPr>
          <p:spPr>
            <a:xfrm rot="0">
              <a:off x="1010347" y="4064912"/>
              <a:ext cx="8075981" cy="1498600"/>
            </a:xfrm>
            <a:prstGeom prst="rect">
              <a:avLst/>
            </a:prstGeom>
          </p:spPr>
          <p:txBody>
            <a:bodyPr anchor="t" rtlCol="false" tIns="0" lIns="0" bIns="0" rIns="0">
              <a:spAutoFit/>
            </a:bodyPr>
            <a:lstStyle/>
            <a:p>
              <a:pPr algn="ctr">
                <a:lnSpc>
                  <a:spcPts val="4440"/>
                </a:lnSpc>
              </a:pPr>
              <a:r>
                <a:rPr lang="en-US" sz="3700">
                  <a:solidFill>
                    <a:srgbClr val="494949"/>
                  </a:solidFill>
                  <a:latin typeface="Quicksand"/>
                </a:rPr>
                <a:t>Yêu và nhớ các bạn rất nhiều</a:t>
              </a:r>
            </a:p>
          </p:txBody>
        </p:sp>
      </p:grpSp>
      <p:pic>
        <p:nvPicPr>
          <p:cNvPr name="Picture 17" id="17"/>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2111267" y="858020"/>
            <a:ext cx="2334089" cy="2865511"/>
          </a:xfrm>
          <a:prstGeom prst="rect">
            <a:avLst/>
          </a:prstGeom>
        </p:spPr>
      </p:pic>
      <p:pic>
        <p:nvPicPr>
          <p:cNvPr name="Picture 18" id="18"/>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4810993" y="3324781"/>
            <a:ext cx="915939" cy="1845298"/>
          </a:xfrm>
          <a:prstGeom prst="rect">
            <a:avLst/>
          </a:prstGeom>
        </p:spPr>
      </p:pic>
      <p:pic>
        <p:nvPicPr>
          <p:cNvPr name="Picture 19" id="19"/>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2906283" y="1898252"/>
            <a:ext cx="1258591" cy="1788695"/>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7834" y="2425592"/>
            <a:ext cx="9968424" cy="1259922"/>
            <a:chOff x="0" y="0"/>
            <a:chExt cx="3636508" cy="459623"/>
          </a:xfrm>
        </p:grpSpPr>
        <p:sp>
          <p:nvSpPr>
            <p:cNvPr name="Freeform 3" id="3"/>
            <p:cNvSpPr/>
            <p:nvPr/>
          </p:nvSpPr>
          <p:spPr>
            <a:xfrm flipH="false" flipV="false">
              <a:off x="0" y="0"/>
              <a:ext cx="3636508" cy="459623"/>
            </a:xfrm>
            <a:custGeom>
              <a:avLst/>
              <a:gdLst/>
              <a:ahLst/>
              <a:cxnLst/>
              <a:rect r="r" b="b" t="t" l="l"/>
              <a:pathLst>
                <a:path h="459623" w="3636508">
                  <a:moveTo>
                    <a:pt x="0" y="0"/>
                  </a:moveTo>
                  <a:lnTo>
                    <a:pt x="3636508" y="0"/>
                  </a:lnTo>
                  <a:lnTo>
                    <a:pt x="3636508" y="459623"/>
                  </a:lnTo>
                  <a:lnTo>
                    <a:pt x="0" y="459623"/>
                  </a:lnTo>
                  <a:close/>
                </a:path>
              </a:pathLst>
            </a:custGeom>
            <a:solidFill>
              <a:srgbClr val="2B4A9D"/>
            </a:solidFill>
          </p:spPr>
        </p:sp>
      </p:grpSp>
      <p:grpSp>
        <p:nvGrpSpPr>
          <p:cNvPr name="Group 4" id="4"/>
          <p:cNvGrpSpPr/>
          <p:nvPr/>
        </p:nvGrpSpPr>
        <p:grpSpPr>
          <a:xfrm rot="-2700000">
            <a:off x="-3283041" y="-3283041"/>
            <a:ext cx="6566081" cy="6566081"/>
            <a:chOff x="0" y="0"/>
            <a:chExt cx="1913890" cy="1913890"/>
          </a:xfrm>
        </p:grpSpPr>
        <p:sp>
          <p:nvSpPr>
            <p:cNvPr name="Freeform 5" id="5"/>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2926440" y="-2926440"/>
            <a:ext cx="5852880" cy="5852880"/>
            <a:chOff x="0" y="0"/>
            <a:chExt cx="1913890" cy="1913890"/>
          </a:xfrm>
        </p:grpSpPr>
        <p:sp>
          <p:nvSpPr>
            <p:cNvPr name="Freeform 7" id="7"/>
            <p:cNvSpPr/>
            <p:nvPr/>
          </p:nvSpPr>
          <p:spPr>
            <a:xfrm flipH="false" flipV="false">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3283041" y="7003959"/>
            <a:ext cx="6566081" cy="6566081"/>
            <a:chOff x="0" y="0"/>
            <a:chExt cx="1913890" cy="1913890"/>
          </a:xfrm>
        </p:grpSpPr>
        <p:sp>
          <p:nvSpPr>
            <p:cNvPr name="Freeform 9" id="9"/>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10" id="10"/>
          <p:cNvGrpSpPr/>
          <p:nvPr/>
        </p:nvGrpSpPr>
        <p:grpSpPr>
          <a:xfrm rot="2700000">
            <a:off x="-2926440" y="7360560"/>
            <a:ext cx="5852880" cy="5852880"/>
            <a:chOff x="0" y="0"/>
            <a:chExt cx="1913890" cy="1913890"/>
          </a:xfrm>
        </p:grpSpPr>
        <p:sp>
          <p:nvSpPr>
            <p:cNvPr name="Freeform 11" id="11"/>
            <p:cNvSpPr/>
            <p:nvPr/>
          </p:nvSpPr>
          <p:spPr>
            <a:xfrm flipH="false" flipV="false">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12" id="12"/>
          <p:cNvGrpSpPr/>
          <p:nvPr/>
        </p:nvGrpSpPr>
        <p:grpSpPr>
          <a:xfrm rot="-2700000">
            <a:off x="-3283041" y="8117325"/>
            <a:ext cx="6566081" cy="6566081"/>
            <a:chOff x="0" y="0"/>
            <a:chExt cx="1913890" cy="1913890"/>
          </a:xfrm>
        </p:grpSpPr>
        <p:sp>
          <p:nvSpPr>
            <p:cNvPr name="Freeform 13" id="13"/>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14" id="14"/>
          <p:cNvGrpSpPr/>
          <p:nvPr/>
        </p:nvGrpSpPr>
        <p:grpSpPr>
          <a:xfrm rot="2700000">
            <a:off x="-2926440" y="8473925"/>
            <a:ext cx="5852880" cy="5852880"/>
            <a:chOff x="0" y="0"/>
            <a:chExt cx="1913890" cy="1913890"/>
          </a:xfrm>
        </p:grpSpPr>
        <p:sp>
          <p:nvSpPr>
            <p:cNvPr name="Freeform 15" id="15"/>
            <p:cNvSpPr/>
            <p:nvPr/>
          </p:nvSpPr>
          <p:spPr>
            <a:xfrm flipH="false" flipV="false">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name="TextBox 16" id="16"/>
          <p:cNvSpPr txBox="true"/>
          <p:nvPr/>
        </p:nvSpPr>
        <p:spPr>
          <a:xfrm rot="0">
            <a:off x="3997858" y="2523496"/>
            <a:ext cx="2528376" cy="1190592"/>
          </a:xfrm>
          <a:prstGeom prst="rect">
            <a:avLst/>
          </a:prstGeom>
        </p:spPr>
        <p:txBody>
          <a:bodyPr anchor="t" rtlCol="false" tIns="0" lIns="0" bIns="0" rIns="0">
            <a:spAutoFit/>
          </a:bodyPr>
          <a:lstStyle/>
          <a:p>
            <a:pPr algn="ctr">
              <a:lnSpc>
                <a:spcPts val="8400"/>
              </a:lnSpc>
            </a:pPr>
            <a:r>
              <a:rPr lang="en-US" sz="8000" spc="400">
                <a:solidFill>
                  <a:srgbClr val="FFFFFF"/>
                </a:solidFill>
                <a:latin typeface="Poppins ExtraBold Bold"/>
              </a:rPr>
              <a:t>1</a:t>
            </a:r>
          </a:p>
        </p:txBody>
      </p:sp>
      <p:grpSp>
        <p:nvGrpSpPr>
          <p:cNvPr name="Group 17" id="17"/>
          <p:cNvGrpSpPr/>
          <p:nvPr/>
        </p:nvGrpSpPr>
        <p:grpSpPr>
          <a:xfrm rot="0">
            <a:off x="10129326" y="0"/>
            <a:ext cx="8158674" cy="10287000"/>
            <a:chOff x="0" y="0"/>
            <a:chExt cx="2976306" cy="3752725"/>
          </a:xfrm>
        </p:grpSpPr>
        <p:sp>
          <p:nvSpPr>
            <p:cNvPr name="Freeform 18" id="18"/>
            <p:cNvSpPr/>
            <p:nvPr/>
          </p:nvSpPr>
          <p:spPr>
            <a:xfrm flipH="false" flipV="false">
              <a:off x="0" y="0"/>
              <a:ext cx="2976306" cy="3752726"/>
            </a:xfrm>
            <a:custGeom>
              <a:avLst/>
              <a:gdLst/>
              <a:ahLst/>
              <a:cxnLst/>
              <a:rect r="r" b="b" t="t" l="l"/>
              <a:pathLst>
                <a:path h="3752726" w="2976306">
                  <a:moveTo>
                    <a:pt x="0" y="0"/>
                  </a:moveTo>
                  <a:lnTo>
                    <a:pt x="2976306" y="0"/>
                  </a:lnTo>
                  <a:lnTo>
                    <a:pt x="2976306" y="3752726"/>
                  </a:lnTo>
                  <a:lnTo>
                    <a:pt x="0" y="3752726"/>
                  </a:lnTo>
                  <a:close/>
                </a:path>
              </a:pathLst>
            </a:custGeom>
            <a:solidFill>
              <a:srgbClr val="2B4A9D"/>
            </a:solidFill>
          </p:spPr>
        </p:sp>
      </p:grpSp>
      <p:pic>
        <p:nvPicPr>
          <p:cNvPr name="Picture 19" id="1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988014" y="3011677"/>
            <a:ext cx="4441299" cy="4263647"/>
          </a:xfrm>
          <a:prstGeom prst="rect">
            <a:avLst/>
          </a:prstGeom>
        </p:spPr>
      </p:pic>
      <p:sp>
        <p:nvSpPr>
          <p:cNvPr name="TextBox 20" id="20"/>
          <p:cNvSpPr txBox="true"/>
          <p:nvPr/>
        </p:nvSpPr>
        <p:spPr>
          <a:xfrm rot="0">
            <a:off x="1204396" y="4057099"/>
            <a:ext cx="8115300" cy="1086401"/>
          </a:xfrm>
          <a:prstGeom prst="rect">
            <a:avLst/>
          </a:prstGeom>
        </p:spPr>
        <p:txBody>
          <a:bodyPr anchor="t" rtlCol="false" tIns="0" lIns="0" bIns="0" rIns="0">
            <a:spAutoFit/>
          </a:bodyPr>
          <a:lstStyle/>
          <a:p>
            <a:pPr algn="ctr">
              <a:lnSpc>
                <a:spcPts val="8978"/>
              </a:lnSpc>
            </a:pPr>
            <a:r>
              <a:rPr lang="en-US" sz="5985" spc="179">
                <a:solidFill>
                  <a:srgbClr val="2B4A9D"/>
                </a:solidFill>
                <a:latin typeface="Fira Sans Bold Bold"/>
              </a:rPr>
              <a:t>GIỚI THIỆU VỀ ĐỀ TÀI</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2200275"/>
            <a:ext cx="18288000" cy="8086725"/>
            <a:chOff x="0" y="0"/>
            <a:chExt cx="6671512" cy="2950059"/>
          </a:xfrm>
        </p:grpSpPr>
        <p:sp>
          <p:nvSpPr>
            <p:cNvPr name="Freeform 3" id="3"/>
            <p:cNvSpPr/>
            <p:nvPr/>
          </p:nvSpPr>
          <p:spPr>
            <a:xfrm flipH="false" flipV="false">
              <a:off x="0" y="0"/>
              <a:ext cx="6671512" cy="2950059"/>
            </a:xfrm>
            <a:custGeom>
              <a:avLst/>
              <a:gdLst/>
              <a:ahLst/>
              <a:cxnLst/>
              <a:rect r="r" b="b" t="t" l="l"/>
              <a:pathLst>
                <a:path h="2950059" w="6671512">
                  <a:moveTo>
                    <a:pt x="0" y="0"/>
                  </a:moveTo>
                  <a:lnTo>
                    <a:pt x="6671512" y="0"/>
                  </a:lnTo>
                  <a:lnTo>
                    <a:pt x="6671512" y="2950059"/>
                  </a:lnTo>
                  <a:lnTo>
                    <a:pt x="0" y="2950059"/>
                  </a:lnTo>
                  <a:close/>
                </a:path>
              </a:pathLst>
            </a:custGeom>
            <a:solidFill>
              <a:srgbClr val="2B4A9D"/>
            </a:solidFill>
          </p:spPr>
        </p:sp>
      </p:grpSp>
      <p:grpSp>
        <p:nvGrpSpPr>
          <p:cNvPr name="Group 4" id="4"/>
          <p:cNvGrpSpPr/>
          <p:nvPr/>
        </p:nvGrpSpPr>
        <p:grpSpPr>
          <a:xfrm rot="0">
            <a:off x="0" y="-1047911"/>
            <a:ext cx="18387111" cy="1664258"/>
            <a:chOff x="0" y="0"/>
            <a:chExt cx="6671512" cy="603853"/>
          </a:xfrm>
        </p:grpSpPr>
        <p:sp>
          <p:nvSpPr>
            <p:cNvPr name="Freeform 5" id="5"/>
            <p:cNvSpPr/>
            <p:nvPr/>
          </p:nvSpPr>
          <p:spPr>
            <a:xfrm flipH="false" flipV="false">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sp>
        <p:nvSpPr>
          <p:cNvPr name="TextBox 6" id="6"/>
          <p:cNvSpPr txBox="true"/>
          <p:nvPr/>
        </p:nvSpPr>
        <p:spPr>
          <a:xfrm rot="0">
            <a:off x="1500934" y="2871169"/>
            <a:ext cx="15286131" cy="5639161"/>
          </a:xfrm>
          <a:prstGeom prst="rect">
            <a:avLst/>
          </a:prstGeom>
        </p:spPr>
        <p:txBody>
          <a:bodyPr anchor="t" rtlCol="false" tIns="0" lIns="0" bIns="0" rIns="0">
            <a:spAutoFit/>
          </a:bodyPr>
          <a:lstStyle/>
          <a:p>
            <a:pPr algn="just">
              <a:lnSpc>
                <a:spcPts val="5553"/>
              </a:lnSpc>
            </a:pPr>
            <a:r>
              <a:rPr lang="en-US" sz="4443" spc="106">
                <a:solidFill>
                  <a:srgbClr val="FFFFFF"/>
                </a:solidFill>
                <a:latin typeface="Lato"/>
              </a:rPr>
              <a:t>Phần mềm quản lý ngân hàng giúp ngân hàng cải thiện hiệu quả và chất lượng dịch vụ, đồng thời giảm rủi ro và chi phí. Phần mềm này sẽ được tích hợp tất cả các chức năng bao gồm đăng nhập, đăng ký, giao dịch, gửi tiết kiệm, quản lý khách hàng và báo cáo thống kê giao dịch. Phần mềm được thiết kế với giao diện đẹp mắt và tính năng an toàn cao để đảm bảo thông tin tài khoản luôn được bảo vệ. </a:t>
            </a:r>
          </a:p>
        </p:txBody>
      </p:sp>
      <p:sp>
        <p:nvSpPr>
          <p:cNvPr name="TextBox 7" id="7"/>
          <p:cNvSpPr txBox="true"/>
          <p:nvPr/>
        </p:nvSpPr>
        <p:spPr>
          <a:xfrm rot="0">
            <a:off x="1078255" y="876300"/>
            <a:ext cx="10358346" cy="914400"/>
          </a:xfrm>
          <a:prstGeom prst="rect">
            <a:avLst/>
          </a:prstGeom>
        </p:spPr>
        <p:txBody>
          <a:bodyPr anchor="t" rtlCol="false" tIns="0" lIns="0" bIns="0" rIns="0">
            <a:spAutoFit/>
          </a:bodyPr>
          <a:lstStyle/>
          <a:p>
            <a:pPr marL="1079501" indent="-539750" lvl="1">
              <a:lnSpc>
                <a:spcPts val="7500"/>
              </a:lnSpc>
              <a:buFont typeface="Arial"/>
              <a:buChar char="•"/>
            </a:pPr>
            <a:r>
              <a:rPr lang="en-US" sz="5000" spc="150">
                <a:solidFill>
                  <a:srgbClr val="2B4A9D"/>
                </a:solidFill>
                <a:latin typeface="Fira Sans Bold Bold"/>
              </a:rPr>
              <a:t>GIỚI THIỆU ĐỀ TÀI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200275"/>
            <a:ext cx="18288000" cy="8086725"/>
            <a:chOff x="0" y="0"/>
            <a:chExt cx="6671512" cy="2950059"/>
          </a:xfrm>
        </p:grpSpPr>
        <p:sp>
          <p:nvSpPr>
            <p:cNvPr name="Freeform 3" id="3"/>
            <p:cNvSpPr/>
            <p:nvPr/>
          </p:nvSpPr>
          <p:spPr>
            <a:xfrm flipH="false" flipV="false">
              <a:off x="0" y="0"/>
              <a:ext cx="6671512" cy="2950059"/>
            </a:xfrm>
            <a:custGeom>
              <a:avLst/>
              <a:gdLst/>
              <a:ahLst/>
              <a:cxnLst/>
              <a:rect r="r" b="b" t="t" l="l"/>
              <a:pathLst>
                <a:path h="2950059" w="6671512">
                  <a:moveTo>
                    <a:pt x="0" y="0"/>
                  </a:moveTo>
                  <a:lnTo>
                    <a:pt x="6671512" y="0"/>
                  </a:lnTo>
                  <a:lnTo>
                    <a:pt x="6671512" y="2950059"/>
                  </a:lnTo>
                  <a:lnTo>
                    <a:pt x="0" y="2950059"/>
                  </a:lnTo>
                  <a:close/>
                </a:path>
              </a:pathLst>
            </a:custGeom>
            <a:solidFill>
              <a:srgbClr val="2B4A9D"/>
            </a:solidFill>
          </p:spPr>
        </p:sp>
      </p:grpSp>
      <p:grpSp>
        <p:nvGrpSpPr>
          <p:cNvPr name="Group 4" id="4"/>
          <p:cNvGrpSpPr/>
          <p:nvPr/>
        </p:nvGrpSpPr>
        <p:grpSpPr>
          <a:xfrm rot="0">
            <a:off x="0" y="-1047911"/>
            <a:ext cx="18387111" cy="1664258"/>
            <a:chOff x="0" y="0"/>
            <a:chExt cx="6671512" cy="603853"/>
          </a:xfrm>
        </p:grpSpPr>
        <p:sp>
          <p:nvSpPr>
            <p:cNvPr name="Freeform 5" id="5"/>
            <p:cNvSpPr/>
            <p:nvPr/>
          </p:nvSpPr>
          <p:spPr>
            <a:xfrm flipH="false" flipV="false">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pic>
        <p:nvPicPr>
          <p:cNvPr name="Picture 6" id="6"/>
          <p:cNvPicPr>
            <a:picLocks noChangeAspect="true"/>
          </p:cNvPicPr>
          <p:nvPr/>
        </p:nvPicPr>
        <p:blipFill>
          <a:blip r:embed="rId2"/>
          <a:srcRect l="7184" t="20964" r="6154" b="17621"/>
          <a:stretch>
            <a:fillRect/>
          </a:stretch>
        </p:blipFill>
        <p:spPr>
          <a:xfrm flipH="false" flipV="false" rot="0">
            <a:off x="1639404" y="3479945"/>
            <a:ext cx="14675427" cy="6611933"/>
          </a:xfrm>
          <a:prstGeom prst="rect">
            <a:avLst/>
          </a:prstGeom>
        </p:spPr>
      </p:pic>
      <p:sp>
        <p:nvSpPr>
          <p:cNvPr name="TextBox 7" id="7"/>
          <p:cNvSpPr txBox="true"/>
          <p:nvPr/>
        </p:nvSpPr>
        <p:spPr>
          <a:xfrm rot="0">
            <a:off x="1028700" y="2483246"/>
            <a:ext cx="15286131" cy="705211"/>
          </a:xfrm>
          <a:prstGeom prst="rect">
            <a:avLst/>
          </a:prstGeom>
        </p:spPr>
        <p:txBody>
          <a:bodyPr anchor="t" rtlCol="false" tIns="0" lIns="0" bIns="0" rIns="0">
            <a:spAutoFit/>
          </a:bodyPr>
          <a:lstStyle/>
          <a:p>
            <a:pPr algn="just" marL="959273" indent="-479636" lvl="1">
              <a:lnSpc>
                <a:spcPts val="5553"/>
              </a:lnSpc>
              <a:buFont typeface="Arial"/>
              <a:buChar char="•"/>
            </a:pPr>
            <a:r>
              <a:rPr lang="en-US" sz="4443" spc="106">
                <a:solidFill>
                  <a:srgbClr val="FFFFFF"/>
                </a:solidFill>
                <a:latin typeface="Lato"/>
              </a:rPr>
              <a:t>Mô hình phân giã chức năng</a:t>
            </a:r>
          </a:p>
        </p:txBody>
      </p:sp>
      <p:sp>
        <p:nvSpPr>
          <p:cNvPr name="TextBox 8" id="8"/>
          <p:cNvSpPr txBox="true"/>
          <p:nvPr/>
        </p:nvSpPr>
        <p:spPr>
          <a:xfrm rot="0">
            <a:off x="1500934" y="876300"/>
            <a:ext cx="11595889" cy="914400"/>
          </a:xfrm>
          <a:prstGeom prst="rect">
            <a:avLst/>
          </a:prstGeom>
        </p:spPr>
        <p:txBody>
          <a:bodyPr anchor="t" rtlCol="false" tIns="0" lIns="0" bIns="0" rIns="0">
            <a:spAutoFit/>
          </a:bodyPr>
          <a:lstStyle/>
          <a:p>
            <a:pPr>
              <a:lnSpc>
                <a:spcPts val="7500"/>
              </a:lnSpc>
            </a:pPr>
            <a:r>
              <a:rPr lang="en-US" sz="5000" spc="150">
                <a:solidFill>
                  <a:srgbClr val="2B4A9D"/>
                </a:solidFill>
                <a:latin typeface="Fira Sans Bold"/>
              </a:rPr>
              <a:t>2. KẾ HOẠCH LÀM ĐỀ TÀI</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2200275"/>
            <a:ext cx="18288000" cy="8086725"/>
            <a:chOff x="0" y="0"/>
            <a:chExt cx="6671512" cy="2950059"/>
          </a:xfrm>
        </p:grpSpPr>
        <p:sp>
          <p:nvSpPr>
            <p:cNvPr name="Freeform 3" id="3"/>
            <p:cNvSpPr/>
            <p:nvPr/>
          </p:nvSpPr>
          <p:spPr>
            <a:xfrm flipH="false" flipV="false">
              <a:off x="0" y="0"/>
              <a:ext cx="6671512" cy="2950059"/>
            </a:xfrm>
            <a:custGeom>
              <a:avLst/>
              <a:gdLst/>
              <a:ahLst/>
              <a:cxnLst/>
              <a:rect r="r" b="b" t="t" l="l"/>
              <a:pathLst>
                <a:path h="2950059" w="6671512">
                  <a:moveTo>
                    <a:pt x="0" y="0"/>
                  </a:moveTo>
                  <a:lnTo>
                    <a:pt x="6671512" y="0"/>
                  </a:lnTo>
                  <a:lnTo>
                    <a:pt x="6671512" y="2950059"/>
                  </a:lnTo>
                  <a:lnTo>
                    <a:pt x="0" y="2950059"/>
                  </a:lnTo>
                  <a:close/>
                </a:path>
              </a:pathLst>
            </a:custGeom>
            <a:solidFill>
              <a:srgbClr val="2B4A9D"/>
            </a:solidFill>
          </p:spPr>
        </p:sp>
      </p:grpSp>
      <p:grpSp>
        <p:nvGrpSpPr>
          <p:cNvPr name="Group 4" id="4"/>
          <p:cNvGrpSpPr/>
          <p:nvPr/>
        </p:nvGrpSpPr>
        <p:grpSpPr>
          <a:xfrm rot="0">
            <a:off x="0" y="-1047911"/>
            <a:ext cx="18387111" cy="1664258"/>
            <a:chOff x="0" y="0"/>
            <a:chExt cx="6671512" cy="603853"/>
          </a:xfrm>
        </p:grpSpPr>
        <p:sp>
          <p:nvSpPr>
            <p:cNvPr name="Freeform 5" id="5"/>
            <p:cNvSpPr/>
            <p:nvPr/>
          </p:nvSpPr>
          <p:spPr>
            <a:xfrm flipH="false" flipV="false">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sp>
        <p:nvSpPr>
          <p:cNvPr name="TextBox 6" id="6"/>
          <p:cNvSpPr txBox="true"/>
          <p:nvPr/>
        </p:nvSpPr>
        <p:spPr>
          <a:xfrm rot="0">
            <a:off x="1028700" y="3130325"/>
            <a:ext cx="15286131" cy="5639161"/>
          </a:xfrm>
          <a:prstGeom prst="rect">
            <a:avLst/>
          </a:prstGeom>
        </p:spPr>
        <p:txBody>
          <a:bodyPr anchor="t" rtlCol="false" tIns="0" lIns="0" bIns="0" rIns="0">
            <a:spAutoFit/>
          </a:bodyPr>
          <a:lstStyle/>
          <a:p>
            <a:pPr algn="just" marL="959273" indent="-479636" lvl="1">
              <a:lnSpc>
                <a:spcPts val="5553"/>
              </a:lnSpc>
              <a:buFont typeface="Arial"/>
              <a:buChar char="•"/>
            </a:pPr>
            <a:r>
              <a:rPr lang="en-US" sz="4443" spc="106">
                <a:solidFill>
                  <a:srgbClr val="FFFFFF"/>
                </a:solidFill>
                <a:latin typeface="Lato"/>
              </a:rPr>
              <a:t>Nghiên cứu và thu thập thông tin về các tính năng và yêu cầu của phần mềm quản lý ngân hàng, từ đó xác định các chức năng cần có trong phần mềm.</a:t>
            </a:r>
          </a:p>
          <a:p>
            <a:pPr algn="just" marL="959273" indent="-479636" lvl="1">
              <a:lnSpc>
                <a:spcPts val="5553"/>
              </a:lnSpc>
              <a:buFont typeface="Arial"/>
              <a:buChar char="•"/>
            </a:pPr>
            <a:r>
              <a:rPr lang="en-US" sz="4443" spc="106">
                <a:solidFill>
                  <a:srgbClr val="FFFFFF"/>
                </a:solidFill>
                <a:latin typeface="Lato"/>
              </a:rPr>
              <a:t>Thiết kế kiến trúc tổng thể của phần mềm, bao gồm cấu trúc cơ sở dữ liệu, giao diện người dùng và các chức năng chính.</a:t>
            </a:r>
          </a:p>
          <a:p>
            <a:pPr algn="just" marL="959273" indent="-479636" lvl="1">
              <a:lnSpc>
                <a:spcPts val="5553"/>
              </a:lnSpc>
              <a:buFont typeface="Arial"/>
              <a:buChar char="•"/>
            </a:pPr>
            <a:r>
              <a:rPr lang="en-US" sz="4443" spc="106">
                <a:solidFill>
                  <a:srgbClr val="FFFFFF"/>
                </a:solidFill>
                <a:latin typeface="Lato"/>
              </a:rPr>
              <a:t>Sau khi xác định những việc cần làm thì phân chia công việc cho các thành viên trong nhóm.</a:t>
            </a:r>
          </a:p>
        </p:txBody>
      </p:sp>
      <p:sp>
        <p:nvSpPr>
          <p:cNvPr name="TextBox 7" id="7"/>
          <p:cNvSpPr txBox="true"/>
          <p:nvPr/>
        </p:nvSpPr>
        <p:spPr>
          <a:xfrm rot="0">
            <a:off x="1500934" y="876300"/>
            <a:ext cx="10667732" cy="914400"/>
          </a:xfrm>
          <a:prstGeom prst="rect">
            <a:avLst/>
          </a:prstGeom>
        </p:spPr>
        <p:txBody>
          <a:bodyPr anchor="t" rtlCol="false" tIns="0" lIns="0" bIns="0" rIns="0">
            <a:spAutoFit/>
          </a:bodyPr>
          <a:lstStyle/>
          <a:p>
            <a:pPr>
              <a:lnSpc>
                <a:spcPts val="7500"/>
              </a:lnSpc>
            </a:pPr>
            <a:r>
              <a:rPr lang="en-US" sz="5000" spc="150">
                <a:solidFill>
                  <a:srgbClr val="2B4A9D"/>
                </a:solidFill>
                <a:latin typeface="Fira Sans Bold"/>
              </a:rPr>
              <a:t>2. KẾ HOẠCH LÀM ĐỀ TÀI</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2511821"/>
            <a:ext cx="18288000" cy="7775179"/>
            <a:chOff x="0" y="0"/>
            <a:chExt cx="6671512" cy="2836406"/>
          </a:xfrm>
        </p:grpSpPr>
        <p:sp>
          <p:nvSpPr>
            <p:cNvPr name="Freeform 3" id="3"/>
            <p:cNvSpPr/>
            <p:nvPr/>
          </p:nvSpPr>
          <p:spPr>
            <a:xfrm flipH="false" flipV="false">
              <a:off x="0" y="0"/>
              <a:ext cx="6671512" cy="2836406"/>
            </a:xfrm>
            <a:custGeom>
              <a:avLst/>
              <a:gdLst/>
              <a:ahLst/>
              <a:cxnLst/>
              <a:rect r="r" b="b" t="t" l="l"/>
              <a:pathLst>
                <a:path h="2836406" w="6671512">
                  <a:moveTo>
                    <a:pt x="0" y="0"/>
                  </a:moveTo>
                  <a:lnTo>
                    <a:pt x="6671512" y="0"/>
                  </a:lnTo>
                  <a:lnTo>
                    <a:pt x="6671512" y="2836406"/>
                  </a:lnTo>
                  <a:lnTo>
                    <a:pt x="0" y="2836406"/>
                  </a:lnTo>
                  <a:close/>
                </a:path>
              </a:pathLst>
            </a:custGeom>
            <a:solidFill>
              <a:srgbClr val="2B4A9D"/>
            </a:solidFill>
          </p:spPr>
        </p:sp>
      </p:grpSp>
      <p:grpSp>
        <p:nvGrpSpPr>
          <p:cNvPr name="Group 4" id="4"/>
          <p:cNvGrpSpPr/>
          <p:nvPr/>
        </p:nvGrpSpPr>
        <p:grpSpPr>
          <a:xfrm rot="0">
            <a:off x="0" y="-1047911"/>
            <a:ext cx="18387111" cy="1664258"/>
            <a:chOff x="0" y="0"/>
            <a:chExt cx="6671512" cy="603853"/>
          </a:xfrm>
        </p:grpSpPr>
        <p:sp>
          <p:nvSpPr>
            <p:cNvPr name="Freeform 5" id="5"/>
            <p:cNvSpPr/>
            <p:nvPr/>
          </p:nvSpPr>
          <p:spPr>
            <a:xfrm flipH="false" flipV="false">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sp>
        <p:nvSpPr>
          <p:cNvPr name="TextBox 6" id="6"/>
          <p:cNvSpPr txBox="true"/>
          <p:nvPr/>
        </p:nvSpPr>
        <p:spPr>
          <a:xfrm rot="0">
            <a:off x="1028700" y="3633077"/>
            <a:ext cx="15286131" cy="4229461"/>
          </a:xfrm>
          <a:prstGeom prst="rect">
            <a:avLst/>
          </a:prstGeom>
        </p:spPr>
        <p:txBody>
          <a:bodyPr anchor="t" rtlCol="false" tIns="0" lIns="0" bIns="0" rIns="0">
            <a:spAutoFit/>
          </a:bodyPr>
          <a:lstStyle/>
          <a:p>
            <a:pPr algn="just" marL="959273" indent="-479636" lvl="1">
              <a:lnSpc>
                <a:spcPts val="5553"/>
              </a:lnSpc>
              <a:buFont typeface="Arial"/>
              <a:buChar char="•"/>
            </a:pPr>
            <a:r>
              <a:rPr lang="en-US" sz="4443" spc="106">
                <a:solidFill>
                  <a:srgbClr val="FFFFFF"/>
                </a:solidFill>
                <a:latin typeface="Lato"/>
              </a:rPr>
              <a:t>Ngôn ngữ lập trình C#.</a:t>
            </a:r>
          </a:p>
          <a:p>
            <a:pPr algn="just" marL="959273" indent="-479636" lvl="1">
              <a:lnSpc>
                <a:spcPts val="5553"/>
              </a:lnSpc>
              <a:buFont typeface="Arial"/>
              <a:buChar char="•"/>
            </a:pPr>
            <a:r>
              <a:rPr lang="en-US" sz="4443" spc="106">
                <a:solidFill>
                  <a:srgbClr val="FFFFFF"/>
                </a:solidFill>
                <a:latin typeface="Lato"/>
              </a:rPr>
              <a:t>Hệ quản trị cơ sở dữ liệu SQL Server.</a:t>
            </a:r>
          </a:p>
          <a:p>
            <a:pPr algn="just" marL="959273" indent="-479636" lvl="1">
              <a:lnSpc>
                <a:spcPts val="5553"/>
              </a:lnSpc>
              <a:buFont typeface="Arial"/>
              <a:buChar char="•"/>
            </a:pPr>
            <a:r>
              <a:rPr lang="en-US" sz="4443" spc="106">
                <a:solidFill>
                  <a:srgbClr val="FFFFFF"/>
                </a:solidFill>
                <a:latin typeface="Lato"/>
              </a:rPr>
              <a:t>Thư viện .NET Framework (ADO.NET) sử dụng để kết nối với cơ sở dữ liệu SQL Server.</a:t>
            </a:r>
          </a:p>
          <a:p>
            <a:pPr algn="just" marL="959273" indent="-479636" lvl="1">
              <a:lnSpc>
                <a:spcPts val="5553"/>
              </a:lnSpc>
              <a:buFont typeface="Arial"/>
              <a:buChar char="•"/>
            </a:pPr>
            <a:r>
              <a:rPr lang="en-US" sz="4443" spc="106">
                <a:solidFill>
                  <a:srgbClr val="FFFFFF"/>
                </a:solidFill>
                <a:latin typeface="Lato"/>
              </a:rPr>
              <a:t>Windows Form sử dụng để phát triển các ứng dụng Windows Form trên nền tảng Microsoft .NET.</a:t>
            </a:r>
          </a:p>
        </p:txBody>
      </p:sp>
      <p:sp>
        <p:nvSpPr>
          <p:cNvPr name="TextBox 7" id="7"/>
          <p:cNvSpPr txBox="true"/>
          <p:nvPr/>
        </p:nvSpPr>
        <p:spPr>
          <a:xfrm rot="0">
            <a:off x="1384915" y="1030684"/>
            <a:ext cx="12059968" cy="914400"/>
          </a:xfrm>
          <a:prstGeom prst="rect">
            <a:avLst/>
          </a:prstGeom>
        </p:spPr>
        <p:txBody>
          <a:bodyPr anchor="t" rtlCol="false" tIns="0" lIns="0" bIns="0" rIns="0">
            <a:spAutoFit/>
          </a:bodyPr>
          <a:lstStyle/>
          <a:p>
            <a:pPr>
              <a:lnSpc>
                <a:spcPts val="7500"/>
              </a:lnSpc>
            </a:pPr>
            <a:r>
              <a:rPr lang="en-US" sz="5000" spc="150">
                <a:solidFill>
                  <a:srgbClr val="2B4A9D"/>
                </a:solidFill>
                <a:latin typeface="Fira Sans Bold"/>
              </a:rPr>
              <a:t>3. CÁC CÔNG NGHỆ SỬ DỤNG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7834" y="2425592"/>
            <a:ext cx="9968424" cy="1259922"/>
            <a:chOff x="0" y="0"/>
            <a:chExt cx="3636508" cy="459623"/>
          </a:xfrm>
        </p:grpSpPr>
        <p:sp>
          <p:nvSpPr>
            <p:cNvPr name="Freeform 3" id="3"/>
            <p:cNvSpPr/>
            <p:nvPr/>
          </p:nvSpPr>
          <p:spPr>
            <a:xfrm flipH="false" flipV="false">
              <a:off x="0" y="0"/>
              <a:ext cx="3636508" cy="459623"/>
            </a:xfrm>
            <a:custGeom>
              <a:avLst/>
              <a:gdLst/>
              <a:ahLst/>
              <a:cxnLst/>
              <a:rect r="r" b="b" t="t" l="l"/>
              <a:pathLst>
                <a:path h="459623" w="3636508">
                  <a:moveTo>
                    <a:pt x="0" y="0"/>
                  </a:moveTo>
                  <a:lnTo>
                    <a:pt x="3636508" y="0"/>
                  </a:lnTo>
                  <a:lnTo>
                    <a:pt x="3636508" y="459623"/>
                  </a:lnTo>
                  <a:lnTo>
                    <a:pt x="0" y="459623"/>
                  </a:lnTo>
                  <a:close/>
                </a:path>
              </a:pathLst>
            </a:custGeom>
            <a:solidFill>
              <a:srgbClr val="2B4A9D"/>
            </a:solidFill>
          </p:spPr>
        </p:sp>
      </p:grpSp>
      <p:grpSp>
        <p:nvGrpSpPr>
          <p:cNvPr name="Group 4" id="4"/>
          <p:cNvGrpSpPr/>
          <p:nvPr/>
        </p:nvGrpSpPr>
        <p:grpSpPr>
          <a:xfrm rot="-2700000">
            <a:off x="-3283041" y="-3283041"/>
            <a:ext cx="6566081" cy="6566081"/>
            <a:chOff x="0" y="0"/>
            <a:chExt cx="1913890" cy="1913890"/>
          </a:xfrm>
        </p:grpSpPr>
        <p:sp>
          <p:nvSpPr>
            <p:cNvPr name="Freeform 5" id="5"/>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2926440" y="-2926440"/>
            <a:ext cx="5852880" cy="5852880"/>
            <a:chOff x="0" y="0"/>
            <a:chExt cx="1913890" cy="1913890"/>
          </a:xfrm>
        </p:grpSpPr>
        <p:sp>
          <p:nvSpPr>
            <p:cNvPr name="Freeform 7" id="7"/>
            <p:cNvSpPr/>
            <p:nvPr/>
          </p:nvSpPr>
          <p:spPr>
            <a:xfrm flipH="false" flipV="false">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3283041" y="7003959"/>
            <a:ext cx="6566081" cy="6566081"/>
            <a:chOff x="0" y="0"/>
            <a:chExt cx="1913890" cy="1913890"/>
          </a:xfrm>
        </p:grpSpPr>
        <p:sp>
          <p:nvSpPr>
            <p:cNvPr name="Freeform 9" id="9"/>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10" id="10"/>
          <p:cNvGrpSpPr/>
          <p:nvPr/>
        </p:nvGrpSpPr>
        <p:grpSpPr>
          <a:xfrm rot="2700000">
            <a:off x="-2926440" y="7360560"/>
            <a:ext cx="5852880" cy="5852880"/>
            <a:chOff x="0" y="0"/>
            <a:chExt cx="1913890" cy="1913890"/>
          </a:xfrm>
        </p:grpSpPr>
        <p:sp>
          <p:nvSpPr>
            <p:cNvPr name="Freeform 11" id="11"/>
            <p:cNvSpPr/>
            <p:nvPr/>
          </p:nvSpPr>
          <p:spPr>
            <a:xfrm flipH="false" flipV="false">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12" id="12"/>
          <p:cNvGrpSpPr/>
          <p:nvPr/>
        </p:nvGrpSpPr>
        <p:grpSpPr>
          <a:xfrm rot="-2700000">
            <a:off x="-3283041" y="8117325"/>
            <a:ext cx="6566081" cy="6566081"/>
            <a:chOff x="0" y="0"/>
            <a:chExt cx="1913890" cy="1913890"/>
          </a:xfrm>
        </p:grpSpPr>
        <p:sp>
          <p:nvSpPr>
            <p:cNvPr name="Freeform 13" id="13"/>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14" id="14"/>
          <p:cNvGrpSpPr/>
          <p:nvPr/>
        </p:nvGrpSpPr>
        <p:grpSpPr>
          <a:xfrm rot="2700000">
            <a:off x="-2926440" y="8473925"/>
            <a:ext cx="5852880" cy="5852880"/>
            <a:chOff x="0" y="0"/>
            <a:chExt cx="1913890" cy="1913890"/>
          </a:xfrm>
        </p:grpSpPr>
        <p:sp>
          <p:nvSpPr>
            <p:cNvPr name="Freeform 15" id="15"/>
            <p:cNvSpPr/>
            <p:nvPr/>
          </p:nvSpPr>
          <p:spPr>
            <a:xfrm flipH="false" flipV="false">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name="TextBox 16" id="16"/>
          <p:cNvSpPr txBox="true"/>
          <p:nvPr/>
        </p:nvSpPr>
        <p:spPr>
          <a:xfrm rot="0">
            <a:off x="3997858" y="2523496"/>
            <a:ext cx="2528376" cy="1190592"/>
          </a:xfrm>
          <a:prstGeom prst="rect">
            <a:avLst/>
          </a:prstGeom>
        </p:spPr>
        <p:txBody>
          <a:bodyPr anchor="t" rtlCol="false" tIns="0" lIns="0" bIns="0" rIns="0">
            <a:spAutoFit/>
          </a:bodyPr>
          <a:lstStyle/>
          <a:p>
            <a:pPr algn="ctr">
              <a:lnSpc>
                <a:spcPts val="8400"/>
              </a:lnSpc>
            </a:pPr>
            <a:r>
              <a:rPr lang="en-US" sz="8000" spc="400">
                <a:solidFill>
                  <a:srgbClr val="FFFFFF"/>
                </a:solidFill>
                <a:latin typeface="Poppins ExtraBold Bold"/>
              </a:rPr>
              <a:t>2</a:t>
            </a:r>
          </a:p>
        </p:txBody>
      </p:sp>
      <p:grpSp>
        <p:nvGrpSpPr>
          <p:cNvPr name="Group 17" id="17"/>
          <p:cNvGrpSpPr/>
          <p:nvPr/>
        </p:nvGrpSpPr>
        <p:grpSpPr>
          <a:xfrm rot="0">
            <a:off x="10129326" y="0"/>
            <a:ext cx="8158674" cy="10287000"/>
            <a:chOff x="0" y="0"/>
            <a:chExt cx="2976306" cy="3752725"/>
          </a:xfrm>
        </p:grpSpPr>
        <p:sp>
          <p:nvSpPr>
            <p:cNvPr name="Freeform 18" id="18"/>
            <p:cNvSpPr/>
            <p:nvPr/>
          </p:nvSpPr>
          <p:spPr>
            <a:xfrm flipH="false" flipV="false">
              <a:off x="0" y="0"/>
              <a:ext cx="2976306" cy="3752726"/>
            </a:xfrm>
            <a:custGeom>
              <a:avLst/>
              <a:gdLst/>
              <a:ahLst/>
              <a:cxnLst/>
              <a:rect r="r" b="b" t="t" l="l"/>
              <a:pathLst>
                <a:path h="3752726" w="2976306">
                  <a:moveTo>
                    <a:pt x="0" y="0"/>
                  </a:moveTo>
                  <a:lnTo>
                    <a:pt x="2976306" y="0"/>
                  </a:lnTo>
                  <a:lnTo>
                    <a:pt x="2976306" y="3752726"/>
                  </a:lnTo>
                  <a:lnTo>
                    <a:pt x="0" y="3752726"/>
                  </a:lnTo>
                  <a:close/>
                </a:path>
              </a:pathLst>
            </a:custGeom>
            <a:solidFill>
              <a:srgbClr val="2B4A9D"/>
            </a:solidFill>
          </p:spPr>
        </p:sp>
      </p:grpSp>
      <p:pic>
        <p:nvPicPr>
          <p:cNvPr name="Picture 19" id="1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69485" y="3358259"/>
            <a:ext cx="4278356" cy="3570483"/>
          </a:xfrm>
          <a:prstGeom prst="rect">
            <a:avLst/>
          </a:prstGeom>
        </p:spPr>
      </p:pic>
      <p:sp>
        <p:nvSpPr>
          <p:cNvPr name="TextBox 20" id="20"/>
          <p:cNvSpPr txBox="true"/>
          <p:nvPr/>
        </p:nvSpPr>
        <p:spPr>
          <a:xfrm rot="0">
            <a:off x="2427568" y="3967161"/>
            <a:ext cx="7191829" cy="1062193"/>
          </a:xfrm>
          <a:prstGeom prst="rect">
            <a:avLst/>
          </a:prstGeom>
        </p:spPr>
        <p:txBody>
          <a:bodyPr anchor="t" rtlCol="false" tIns="0" lIns="0" bIns="0" rIns="0">
            <a:spAutoFit/>
          </a:bodyPr>
          <a:lstStyle/>
          <a:p>
            <a:pPr>
              <a:lnSpc>
                <a:spcPts val="8838"/>
              </a:lnSpc>
            </a:pPr>
            <a:r>
              <a:rPr lang="en-US" sz="5892" spc="176">
                <a:solidFill>
                  <a:srgbClr val="1836B2"/>
                </a:solidFill>
                <a:latin typeface="Fira Sans Bold Bold"/>
              </a:rPr>
              <a:t>MÔ HÌNH HỆ THỐNG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DAFhS9TfoqA</dc:identifier>
  <dcterms:modified xsi:type="dcterms:W3CDTF">2011-08-01T06:04:30Z</dcterms:modified>
  <cp:revision>1</cp:revision>
  <dc:title>Blue and Purple Casual Corporate App Development Startup Digital Brainstorm Presentation</dc:title>
</cp:coreProperties>
</file>